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3" r:id="rId3"/>
    <p:sldId id="307" r:id="rId4"/>
    <p:sldId id="308" r:id="rId5"/>
    <p:sldId id="310" r:id="rId6"/>
    <p:sldId id="311" r:id="rId7"/>
    <p:sldId id="312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FA6"/>
    <a:srgbClr val="9F8137"/>
    <a:srgbClr val="045360"/>
    <a:srgbClr val="B08F3C"/>
    <a:srgbClr val="067082"/>
    <a:srgbClr val="033C45"/>
    <a:srgbClr val="056271"/>
    <a:srgbClr val="0898B0"/>
    <a:srgbClr val="C8F3F8"/>
    <a:srgbClr val="E1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214" y="10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DA688-BB44-4A95-BA08-21E748AAB9D0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</dgm:pt>
    <dgm:pt modelId="{3694C4D4-BB3A-4F12-81D3-BD81D5346393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Региональный оператор заключил договор транспортирования ТКО с единственным поставщиком (отсутствие заявок для участия в конкурентных процедурах)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3A1C5CB5-213D-4343-8A15-1AED8E78AA93}" type="parTrans" cxnId="{D388C74E-6E08-46A1-8F97-58481501766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40082AC2-CC08-4A64-B185-DEA7DB66DF69}" type="sibTrans" cxnId="{D388C74E-6E08-46A1-8F97-58481501766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2DA7035A-7268-437B-8367-11B570B27FD2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Перевозчик по договору заключал договоры субподряда в отношении большей части территорий, на которых образуются отходы (более 50%)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6D187F35-0B65-46B7-96C2-C46D8F396DB9}" type="parTrans" cxnId="{CA2CD112-1838-4081-87C4-6D18A3066C47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538AEFF7-779A-4BCD-BC60-5CDD5136D27C}" type="sibTrans" cxnId="{CA2CD112-1838-4081-87C4-6D18A3066C47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8167312C-13E2-42F0-9E1A-B124266CB754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Стоимость перевозки 1 м3 отходов в рамках договора между </a:t>
          </a:r>
          <a:r>
            <a:rPr lang="ru-RU" dirty="0" err="1" smtClean="0">
              <a:latin typeface="Bahnschrift SemiLight Condensed" panose="020B0502040204020203" pitchFamily="34" charset="0"/>
            </a:rPr>
            <a:t>регоператором</a:t>
          </a:r>
          <a:r>
            <a:rPr lang="ru-RU" dirty="0" smtClean="0">
              <a:latin typeface="Bahnschrift SemiLight Condensed" panose="020B0502040204020203" pitchFamily="34" charset="0"/>
            </a:rPr>
            <a:t> и подрядчиком со стоимостью перевозки отходов, которые перевозятся субподрядными организациями, ПОЧТИ В 2 РАЗА превышает первоначально установленную  стоимость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E1C03D36-39BF-4F0A-8125-D4151893DA5E}" type="parTrans" cxnId="{083CC355-B9E8-4F43-A05C-C10627D5539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6901D3B2-A666-4505-9406-E518CF5CE359}" type="sibTrans" cxnId="{083CC355-B9E8-4F43-A05C-C10627D5539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B30ACD8A-66C9-4C0B-973B-3E50F6E57FF1}" type="pres">
      <dgm:prSet presAssocID="{501DA688-BB44-4A95-BA08-21E748AAB9D0}" presName="CompostProcess" presStyleCnt="0">
        <dgm:presLayoutVars>
          <dgm:dir/>
          <dgm:resizeHandles val="exact"/>
        </dgm:presLayoutVars>
      </dgm:prSet>
      <dgm:spPr/>
    </dgm:pt>
    <dgm:pt modelId="{4BFE7717-081C-4CAD-9C51-68F2D52AF251}" type="pres">
      <dgm:prSet presAssocID="{501DA688-BB44-4A95-BA08-21E748AAB9D0}" presName="arrow" presStyleLbl="bgShp" presStyleIdx="0" presStyleCnt="1" custLinFactNeighborX="4742" custLinFactNeighborY="-9719"/>
      <dgm:spPr/>
    </dgm:pt>
    <dgm:pt modelId="{F7798EA3-B5CC-43C5-A20D-CEDD779D5774}" type="pres">
      <dgm:prSet presAssocID="{501DA688-BB44-4A95-BA08-21E748AAB9D0}" presName="linearProcess" presStyleCnt="0"/>
      <dgm:spPr/>
    </dgm:pt>
    <dgm:pt modelId="{8991CC4F-CF6F-4299-94ED-520A25E4496C}" type="pres">
      <dgm:prSet presAssocID="{3694C4D4-BB3A-4F12-81D3-BD81D534639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86EFD-0FD8-43DD-89A4-F5E2D1EEE8FE}" type="pres">
      <dgm:prSet presAssocID="{40082AC2-CC08-4A64-B185-DEA7DB66DF69}" presName="sibTrans" presStyleCnt="0"/>
      <dgm:spPr/>
    </dgm:pt>
    <dgm:pt modelId="{17361AAD-BE72-484D-B8DE-2A7EB738083B}" type="pres">
      <dgm:prSet presAssocID="{2DA7035A-7268-437B-8367-11B570B27FD2}" presName="textNode" presStyleLbl="node1" presStyleIdx="1" presStyleCnt="3" custLinFactNeighborX="-10391" custLinFactNeighborY="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00CF-C14E-4F5A-89DE-6D7535631D57}" type="pres">
      <dgm:prSet presAssocID="{538AEFF7-779A-4BCD-BC60-5CDD5136D27C}" presName="sibTrans" presStyleCnt="0"/>
      <dgm:spPr/>
    </dgm:pt>
    <dgm:pt modelId="{72F4C978-A153-4464-8204-1389E7035B94}" type="pres">
      <dgm:prSet presAssocID="{8167312C-13E2-42F0-9E1A-B124266CB754}" presName="textNode" presStyleLbl="node1" presStyleIdx="2" presStyleCnt="3" custLinFactNeighborX="-8093" custLinFactNeighborY="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8C74E-6E08-46A1-8F97-584815017663}" srcId="{501DA688-BB44-4A95-BA08-21E748AAB9D0}" destId="{3694C4D4-BB3A-4F12-81D3-BD81D5346393}" srcOrd="0" destOrd="0" parTransId="{3A1C5CB5-213D-4343-8A15-1AED8E78AA93}" sibTransId="{40082AC2-CC08-4A64-B185-DEA7DB66DF69}"/>
    <dgm:cxn modelId="{7DC89AD5-D784-47D7-97C1-A5E7D4653CF8}" type="presOf" srcId="{501DA688-BB44-4A95-BA08-21E748AAB9D0}" destId="{B30ACD8A-66C9-4C0B-973B-3E50F6E57FF1}" srcOrd="0" destOrd="0" presId="urn:microsoft.com/office/officeart/2005/8/layout/hProcess9"/>
    <dgm:cxn modelId="{083CC355-B9E8-4F43-A05C-C10627D55393}" srcId="{501DA688-BB44-4A95-BA08-21E748AAB9D0}" destId="{8167312C-13E2-42F0-9E1A-B124266CB754}" srcOrd="2" destOrd="0" parTransId="{E1C03D36-39BF-4F0A-8125-D4151893DA5E}" sibTransId="{6901D3B2-A666-4505-9406-E518CF5CE359}"/>
    <dgm:cxn modelId="{49BED7BD-D1B6-457D-B66C-DA382479A780}" type="presOf" srcId="{3694C4D4-BB3A-4F12-81D3-BD81D5346393}" destId="{8991CC4F-CF6F-4299-94ED-520A25E4496C}" srcOrd="0" destOrd="0" presId="urn:microsoft.com/office/officeart/2005/8/layout/hProcess9"/>
    <dgm:cxn modelId="{CA2CD112-1838-4081-87C4-6D18A3066C47}" srcId="{501DA688-BB44-4A95-BA08-21E748AAB9D0}" destId="{2DA7035A-7268-437B-8367-11B570B27FD2}" srcOrd="1" destOrd="0" parTransId="{6D187F35-0B65-46B7-96C2-C46D8F396DB9}" sibTransId="{538AEFF7-779A-4BCD-BC60-5CDD5136D27C}"/>
    <dgm:cxn modelId="{C6753821-FAB9-44C6-B7C1-08F42709811B}" type="presOf" srcId="{2DA7035A-7268-437B-8367-11B570B27FD2}" destId="{17361AAD-BE72-484D-B8DE-2A7EB738083B}" srcOrd="0" destOrd="0" presId="urn:microsoft.com/office/officeart/2005/8/layout/hProcess9"/>
    <dgm:cxn modelId="{3B634861-5542-462D-B480-F70C6330F3FF}" type="presOf" srcId="{8167312C-13E2-42F0-9E1A-B124266CB754}" destId="{72F4C978-A153-4464-8204-1389E7035B94}" srcOrd="0" destOrd="0" presId="urn:microsoft.com/office/officeart/2005/8/layout/hProcess9"/>
    <dgm:cxn modelId="{CABAC98B-34A4-4AEA-9860-682A8E56AD26}" type="presParOf" srcId="{B30ACD8A-66C9-4C0B-973B-3E50F6E57FF1}" destId="{4BFE7717-081C-4CAD-9C51-68F2D52AF251}" srcOrd="0" destOrd="0" presId="urn:microsoft.com/office/officeart/2005/8/layout/hProcess9"/>
    <dgm:cxn modelId="{0D380294-E09E-42D2-ACF7-A538668FD352}" type="presParOf" srcId="{B30ACD8A-66C9-4C0B-973B-3E50F6E57FF1}" destId="{F7798EA3-B5CC-43C5-A20D-CEDD779D5774}" srcOrd="1" destOrd="0" presId="urn:microsoft.com/office/officeart/2005/8/layout/hProcess9"/>
    <dgm:cxn modelId="{ED9EF5E7-FD52-4F32-B9E3-A659F568AEE4}" type="presParOf" srcId="{F7798EA3-B5CC-43C5-A20D-CEDD779D5774}" destId="{8991CC4F-CF6F-4299-94ED-520A25E4496C}" srcOrd="0" destOrd="0" presId="urn:microsoft.com/office/officeart/2005/8/layout/hProcess9"/>
    <dgm:cxn modelId="{416C7206-1CAE-4EA4-904F-02EC7AEC152F}" type="presParOf" srcId="{F7798EA3-B5CC-43C5-A20D-CEDD779D5774}" destId="{3EC86EFD-0FD8-43DD-89A4-F5E2D1EEE8FE}" srcOrd="1" destOrd="0" presId="urn:microsoft.com/office/officeart/2005/8/layout/hProcess9"/>
    <dgm:cxn modelId="{3E900285-6F8B-4A13-8088-D538FCEF8F77}" type="presParOf" srcId="{F7798EA3-B5CC-43C5-A20D-CEDD779D5774}" destId="{17361AAD-BE72-484D-B8DE-2A7EB738083B}" srcOrd="2" destOrd="0" presId="urn:microsoft.com/office/officeart/2005/8/layout/hProcess9"/>
    <dgm:cxn modelId="{58C37DA7-F842-4251-B705-1FECEA72F3C5}" type="presParOf" srcId="{F7798EA3-B5CC-43C5-A20D-CEDD779D5774}" destId="{EDC800CF-C14E-4F5A-89DE-6D7535631D57}" srcOrd="3" destOrd="0" presId="urn:microsoft.com/office/officeart/2005/8/layout/hProcess9"/>
    <dgm:cxn modelId="{609F01A3-88D1-4179-BDD3-7385DAEE6D71}" type="presParOf" srcId="{F7798EA3-B5CC-43C5-A20D-CEDD779D5774}" destId="{72F4C978-A153-4464-8204-1389E7035B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DAF84-2099-4093-9D17-34D21AA33BFE}" type="doc">
      <dgm:prSet loTypeId="urn:microsoft.com/office/officeart/2005/8/layout/hChevron3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C2BD3C6-7BE2-482E-A9E9-40F0A110EDE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latin typeface="Bahnschrift SemiLight Condensed" panose="020B0502040204020203" pitchFamily="34" charset="0"/>
          </a:endParaRPr>
        </a:p>
      </dgm:t>
    </dgm:pt>
    <dgm:pt modelId="{25078203-5F1D-4817-8F54-F426BA31BE1F}" type="parTrans" cxnId="{BAD48E02-D75F-4BB8-A010-ECBD6093155B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A982F735-3C40-486C-971A-E287CB35B2DB}" type="sibTrans" cxnId="{BAD48E02-D75F-4BB8-A010-ECBD6093155B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663F7385-48D6-40ED-AEE1-C3415D84D58E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Между РСО и ИП заключен договор об оказании услуг по </a:t>
          </a:r>
          <a:r>
            <a:rPr lang="ru-RU" dirty="0" smtClean="0">
              <a:latin typeface="Bahnschrift SemiLight Condensed" panose="020B0502040204020203" pitchFamily="34" charset="0"/>
            </a:rPr>
            <a:t>приему и переработке сточных вод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63479A04-09B3-4E7A-85B9-31B590E424C8}" type="parTrans" cxnId="{163A603D-74DB-489A-88FB-9727251487B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EC6D5C5E-D322-4C42-8DFA-D8367CAD5F3D}" type="sibTrans" cxnId="{163A603D-74DB-489A-88FB-9727251487B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4C93B79C-2CD3-4E08-B2BE-2169F22CF0B1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Постановлением </a:t>
          </a:r>
          <a:r>
            <a:rPr lang="ru-RU" dirty="0" smtClean="0">
              <a:latin typeface="Bahnschrift SemiLight Condensed" panose="020B0502040204020203" pitchFamily="34" charset="0"/>
            </a:rPr>
            <a:t>Государственного комитета РТ по </a:t>
          </a:r>
          <a:r>
            <a:rPr lang="ru-RU" b="0" dirty="0" smtClean="0">
              <a:latin typeface="Bahnschrift SemiLight Condensed" panose="020B0502040204020203" pitchFamily="34" charset="0"/>
            </a:rPr>
            <a:t>тарифам </a:t>
          </a:r>
          <a:r>
            <a:rPr lang="ru-RU" b="0" dirty="0" smtClean="0">
              <a:latin typeface="Bahnschrift SemiLight Condensed" panose="020B0502040204020203" pitchFamily="34" charset="0"/>
            </a:rPr>
            <a:t>утвержден тариф для РСО на </a:t>
          </a:r>
          <a:r>
            <a:rPr lang="ru-RU" b="0" dirty="0" smtClean="0">
              <a:latin typeface="Bahnschrift SemiLight Condensed" panose="020B0502040204020203" pitchFamily="34" charset="0"/>
            </a:rPr>
            <a:t>услугу водоотведения</a:t>
          </a:r>
          <a:endParaRPr lang="ru-RU" b="0" dirty="0">
            <a:latin typeface="Bahnschrift SemiLight Condensed" panose="020B0502040204020203" pitchFamily="34" charset="0"/>
          </a:endParaRPr>
        </a:p>
      </dgm:t>
    </dgm:pt>
    <dgm:pt modelId="{18A35B69-5A58-414B-9FAC-720B11800D39}" type="parTrans" cxnId="{A1A035BF-0522-45A4-B1F5-BE38F716257C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13089F80-DE7F-410F-B237-ECE29A302CE6}" type="sibTrans" cxnId="{A1A035BF-0522-45A4-B1F5-BE38F716257C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C0519776-056B-4470-872E-4B4325625B58}">
      <dgm:prSet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Однако, РСО </a:t>
          </a:r>
          <a:r>
            <a:rPr lang="ru-RU" b="0" dirty="0" smtClean="0">
              <a:latin typeface="Bahnschrift SemiLight Condensed" panose="020B0502040204020203" pitchFamily="34" charset="0"/>
            </a:rPr>
            <a:t>самостоятельно</a:t>
          </a:r>
          <a:r>
            <a:rPr lang="ru-RU" b="1" dirty="0" smtClean="0">
              <a:latin typeface="Bahnschrift SemiLight Condensed" panose="020B0502040204020203" pitchFamily="34" charset="0"/>
            </a:rPr>
            <a:t> </a:t>
          </a:r>
          <a:r>
            <a:rPr lang="ru-RU" dirty="0" smtClean="0">
              <a:latin typeface="Bahnschrift SemiLight Condensed" panose="020B0502040204020203" pitchFamily="34" charset="0"/>
            </a:rPr>
            <a:t>определяло </a:t>
          </a:r>
          <a:r>
            <a:rPr lang="ru-RU" dirty="0" smtClean="0">
              <a:latin typeface="Bahnschrift SemiLight Condensed" panose="020B0502040204020203" pitchFamily="34" charset="0"/>
            </a:rPr>
            <a:t>стоимость переработки сточной жидкости, ввозимой сторонними организациями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32B95E5C-4464-423F-9181-E00016E0AB28}" type="parTrans" cxnId="{567493AF-9F22-4AF0-8A0F-037BF5A60C7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52311906-3B03-4B01-BCC1-A74B575B9EFE}" type="sibTrans" cxnId="{567493AF-9F22-4AF0-8A0F-037BF5A60C7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9439B80D-E908-4875-9BF5-EF807FAAB2AA}" type="pres">
      <dgm:prSet presAssocID="{131DAF84-2099-4093-9D17-34D21AA33B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4265D-9DF5-472F-BC29-E5576415B93C}" type="pres">
      <dgm:prSet presAssocID="{4C2BD3C6-7BE2-482E-A9E9-40F0A110EDE6}" presName="parTxOnly" presStyleLbl="node1" presStyleIdx="0" presStyleCnt="4" custLinFactNeighborX="-11125" custLinFactNeighborY="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4D5BB-FB4D-498B-B144-C7D360809D9A}" type="pres">
      <dgm:prSet presAssocID="{A982F735-3C40-486C-971A-E287CB35B2DB}" presName="parSpace" presStyleCnt="0"/>
      <dgm:spPr/>
      <dgm:t>
        <a:bodyPr/>
        <a:lstStyle/>
        <a:p>
          <a:endParaRPr lang="ru-RU"/>
        </a:p>
      </dgm:t>
    </dgm:pt>
    <dgm:pt modelId="{B3ABCFFB-A62E-4B19-B740-B35D069F751B}" type="pres">
      <dgm:prSet presAssocID="{663F7385-48D6-40ED-AEE1-C3415D84D58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9556D-C821-442C-BF01-AE36354C4EFD}" type="pres">
      <dgm:prSet presAssocID="{EC6D5C5E-D322-4C42-8DFA-D8367CAD5F3D}" presName="parSpace" presStyleCnt="0"/>
      <dgm:spPr/>
      <dgm:t>
        <a:bodyPr/>
        <a:lstStyle/>
        <a:p>
          <a:endParaRPr lang="ru-RU"/>
        </a:p>
      </dgm:t>
    </dgm:pt>
    <dgm:pt modelId="{7C568F03-D0FE-4DE2-9A40-466408B6CCF5}" type="pres">
      <dgm:prSet presAssocID="{4C93B79C-2CD3-4E08-B2BE-2169F22CF0B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8339D-3B85-4444-8ECA-E00B36E547D6}" type="pres">
      <dgm:prSet presAssocID="{13089F80-DE7F-410F-B237-ECE29A302CE6}" presName="parSpace" presStyleCnt="0"/>
      <dgm:spPr/>
      <dgm:t>
        <a:bodyPr/>
        <a:lstStyle/>
        <a:p>
          <a:endParaRPr lang="ru-RU"/>
        </a:p>
      </dgm:t>
    </dgm:pt>
    <dgm:pt modelId="{1706FCCC-6829-4DF2-A4A2-7AFBD5265D2E}" type="pres">
      <dgm:prSet presAssocID="{C0519776-056B-4470-872E-4B4325625B58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493AF-9F22-4AF0-8A0F-037BF5A60C73}" srcId="{131DAF84-2099-4093-9D17-34D21AA33BFE}" destId="{C0519776-056B-4470-872E-4B4325625B58}" srcOrd="3" destOrd="0" parTransId="{32B95E5C-4464-423F-9181-E00016E0AB28}" sibTransId="{52311906-3B03-4B01-BCC1-A74B575B9EFE}"/>
    <dgm:cxn modelId="{163A603D-74DB-489A-88FB-9727251487B3}" srcId="{131DAF84-2099-4093-9D17-34D21AA33BFE}" destId="{663F7385-48D6-40ED-AEE1-C3415D84D58E}" srcOrd="1" destOrd="0" parTransId="{63479A04-09B3-4E7A-85B9-31B590E424C8}" sibTransId="{EC6D5C5E-D322-4C42-8DFA-D8367CAD5F3D}"/>
    <dgm:cxn modelId="{932AA8C4-44D8-4E25-83EA-8F544848CB75}" type="presOf" srcId="{131DAF84-2099-4093-9D17-34D21AA33BFE}" destId="{9439B80D-E908-4875-9BF5-EF807FAAB2AA}" srcOrd="0" destOrd="0" presId="urn:microsoft.com/office/officeart/2005/8/layout/hChevron3"/>
    <dgm:cxn modelId="{FB723606-635C-42AB-9445-608CA11FD89A}" type="presOf" srcId="{663F7385-48D6-40ED-AEE1-C3415D84D58E}" destId="{B3ABCFFB-A62E-4B19-B740-B35D069F751B}" srcOrd="0" destOrd="0" presId="urn:microsoft.com/office/officeart/2005/8/layout/hChevron3"/>
    <dgm:cxn modelId="{BAD48E02-D75F-4BB8-A010-ECBD6093155B}" srcId="{131DAF84-2099-4093-9D17-34D21AA33BFE}" destId="{4C2BD3C6-7BE2-482E-A9E9-40F0A110EDE6}" srcOrd="0" destOrd="0" parTransId="{25078203-5F1D-4817-8F54-F426BA31BE1F}" sibTransId="{A982F735-3C40-486C-971A-E287CB35B2DB}"/>
    <dgm:cxn modelId="{34005668-4B45-4928-BB65-A2DC4FA80542}" type="presOf" srcId="{C0519776-056B-4470-872E-4B4325625B58}" destId="{1706FCCC-6829-4DF2-A4A2-7AFBD5265D2E}" srcOrd="0" destOrd="0" presId="urn:microsoft.com/office/officeart/2005/8/layout/hChevron3"/>
    <dgm:cxn modelId="{28ECC89C-1B28-4445-8C96-CAEF4831088A}" type="presOf" srcId="{4C2BD3C6-7BE2-482E-A9E9-40F0A110EDE6}" destId="{9544265D-9DF5-472F-BC29-E5576415B93C}" srcOrd="0" destOrd="0" presId="urn:microsoft.com/office/officeart/2005/8/layout/hChevron3"/>
    <dgm:cxn modelId="{B6023D12-72B6-4792-A0B8-ADF59156E269}" type="presOf" srcId="{4C93B79C-2CD3-4E08-B2BE-2169F22CF0B1}" destId="{7C568F03-D0FE-4DE2-9A40-466408B6CCF5}" srcOrd="0" destOrd="0" presId="urn:microsoft.com/office/officeart/2005/8/layout/hChevron3"/>
    <dgm:cxn modelId="{A1A035BF-0522-45A4-B1F5-BE38F716257C}" srcId="{131DAF84-2099-4093-9D17-34D21AA33BFE}" destId="{4C93B79C-2CD3-4E08-B2BE-2169F22CF0B1}" srcOrd="2" destOrd="0" parTransId="{18A35B69-5A58-414B-9FAC-720B11800D39}" sibTransId="{13089F80-DE7F-410F-B237-ECE29A302CE6}"/>
    <dgm:cxn modelId="{B5099732-761A-463E-97EA-A546345292F3}" type="presParOf" srcId="{9439B80D-E908-4875-9BF5-EF807FAAB2AA}" destId="{9544265D-9DF5-472F-BC29-E5576415B93C}" srcOrd="0" destOrd="0" presId="urn:microsoft.com/office/officeart/2005/8/layout/hChevron3"/>
    <dgm:cxn modelId="{F5AE91BC-2533-44C2-A5B2-2C833AE12532}" type="presParOf" srcId="{9439B80D-E908-4875-9BF5-EF807FAAB2AA}" destId="{9024D5BB-FB4D-498B-B144-C7D360809D9A}" srcOrd="1" destOrd="0" presId="urn:microsoft.com/office/officeart/2005/8/layout/hChevron3"/>
    <dgm:cxn modelId="{0F3870C1-D11C-4AFE-A3A1-95545F30FE8A}" type="presParOf" srcId="{9439B80D-E908-4875-9BF5-EF807FAAB2AA}" destId="{B3ABCFFB-A62E-4B19-B740-B35D069F751B}" srcOrd="2" destOrd="0" presId="urn:microsoft.com/office/officeart/2005/8/layout/hChevron3"/>
    <dgm:cxn modelId="{5E8E1DE9-C29B-4554-8A1C-4B3D563DCF68}" type="presParOf" srcId="{9439B80D-E908-4875-9BF5-EF807FAAB2AA}" destId="{9019556D-C821-442C-BF01-AE36354C4EFD}" srcOrd="3" destOrd="0" presId="urn:microsoft.com/office/officeart/2005/8/layout/hChevron3"/>
    <dgm:cxn modelId="{5D063578-68BA-416F-8CC2-BCECEA08C2C1}" type="presParOf" srcId="{9439B80D-E908-4875-9BF5-EF807FAAB2AA}" destId="{7C568F03-D0FE-4DE2-9A40-466408B6CCF5}" srcOrd="4" destOrd="0" presId="urn:microsoft.com/office/officeart/2005/8/layout/hChevron3"/>
    <dgm:cxn modelId="{A43827F1-DC08-490D-9944-07EECB1BCDC5}" type="presParOf" srcId="{9439B80D-E908-4875-9BF5-EF807FAAB2AA}" destId="{D648339D-3B85-4444-8ECA-E00B36E547D6}" srcOrd="5" destOrd="0" presId="urn:microsoft.com/office/officeart/2005/8/layout/hChevron3"/>
    <dgm:cxn modelId="{93F2F16B-5061-4299-8519-C1F9F060587B}" type="presParOf" srcId="{9439B80D-E908-4875-9BF5-EF807FAAB2AA}" destId="{1706FCCC-6829-4DF2-A4A2-7AFBD5265D2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DC758-081B-4867-95F4-F00CE1A6F2C7}" type="doc">
      <dgm:prSet loTypeId="urn:microsoft.com/office/officeart/2005/8/layout/equation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49BE1C4-72AE-4CB2-B34C-BDA760D7DD47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Централизованная система водоотведения с последующим сбросом в водный объект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49EEB655-D965-439B-9110-B0F2ADF60B2A}" type="parTrans" cxnId="{29DD4F65-8D88-40C3-B690-ECAA3761494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B19E63B6-58F9-42B6-844D-2126E4B684AC}" type="sibTrans" cxnId="{29DD4F65-8D88-40C3-B690-ECAA3761494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B2C580CA-E100-404C-ABEE-F14A6AED1875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Водоотведение регулируемый вид деятельности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634111B6-06B9-415C-9F4A-5F7C82CB592B}" type="parTrans" cxnId="{DEDFF32D-E63A-4DF6-B6AE-5470022CF7C9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6D8438CE-2886-47A0-B9CA-9B562381DB82}" type="sibTrans" cxnId="{DEDFF32D-E63A-4DF6-B6AE-5470022CF7C9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56DFD76E-02CC-4431-9F1B-0AD1AE1AD5A6}" type="pres">
      <dgm:prSet presAssocID="{699DC758-081B-4867-95F4-F00CE1A6F2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497C9-D0AD-4031-ADF6-031CEEBE9AC1}" type="pres">
      <dgm:prSet presAssocID="{E49BE1C4-72AE-4CB2-B34C-BDA760D7DD4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B1F7-7D3D-4762-99C5-9F9C87587565}" type="pres">
      <dgm:prSet presAssocID="{B19E63B6-58F9-42B6-844D-2126E4B684AC}" presName="spacerL" presStyleCnt="0"/>
      <dgm:spPr/>
      <dgm:t>
        <a:bodyPr/>
        <a:lstStyle/>
        <a:p>
          <a:endParaRPr lang="ru-RU"/>
        </a:p>
      </dgm:t>
    </dgm:pt>
    <dgm:pt modelId="{1E54E4B6-5DFA-4A9C-B697-5FCC142530B9}" type="pres">
      <dgm:prSet presAssocID="{B19E63B6-58F9-42B6-844D-2126E4B684A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1E37952-7B54-4157-B22F-6ECD0F734412}" type="pres">
      <dgm:prSet presAssocID="{B19E63B6-58F9-42B6-844D-2126E4B684AC}" presName="spacerR" presStyleCnt="0"/>
      <dgm:spPr/>
      <dgm:t>
        <a:bodyPr/>
        <a:lstStyle/>
        <a:p>
          <a:endParaRPr lang="ru-RU"/>
        </a:p>
      </dgm:t>
    </dgm:pt>
    <dgm:pt modelId="{F59718F5-DA6B-47BB-990D-73FAD8ECF677}" type="pres">
      <dgm:prSet presAssocID="{B2C580CA-E100-404C-ABEE-F14A6AED18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170C6-85B3-46B7-A45D-3265469A3A25}" type="presOf" srcId="{E49BE1C4-72AE-4CB2-B34C-BDA760D7DD47}" destId="{F93497C9-D0AD-4031-ADF6-031CEEBE9AC1}" srcOrd="0" destOrd="0" presId="urn:microsoft.com/office/officeart/2005/8/layout/equation1"/>
    <dgm:cxn modelId="{29DD4F65-8D88-40C3-B690-ECAA37614943}" srcId="{699DC758-081B-4867-95F4-F00CE1A6F2C7}" destId="{E49BE1C4-72AE-4CB2-B34C-BDA760D7DD47}" srcOrd="0" destOrd="0" parTransId="{49EEB655-D965-439B-9110-B0F2ADF60B2A}" sibTransId="{B19E63B6-58F9-42B6-844D-2126E4B684AC}"/>
    <dgm:cxn modelId="{0914497D-67CC-4690-A5A4-DAD9ECB04B8B}" type="presOf" srcId="{699DC758-081B-4867-95F4-F00CE1A6F2C7}" destId="{56DFD76E-02CC-4431-9F1B-0AD1AE1AD5A6}" srcOrd="0" destOrd="0" presId="urn:microsoft.com/office/officeart/2005/8/layout/equation1"/>
    <dgm:cxn modelId="{E95316AF-94D6-45DC-8E8C-BD6CC693A0C9}" type="presOf" srcId="{B2C580CA-E100-404C-ABEE-F14A6AED1875}" destId="{F59718F5-DA6B-47BB-990D-73FAD8ECF677}" srcOrd="0" destOrd="0" presId="urn:microsoft.com/office/officeart/2005/8/layout/equation1"/>
    <dgm:cxn modelId="{DEDFF32D-E63A-4DF6-B6AE-5470022CF7C9}" srcId="{699DC758-081B-4867-95F4-F00CE1A6F2C7}" destId="{B2C580CA-E100-404C-ABEE-F14A6AED1875}" srcOrd="1" destOrd="0" parTransId="{634111B6-06B9-415C-9F4A-5F7C82CB592B}" sibTransId="{6D8438CE-2886-47A0-B9CA-9B562381DB82}"/>
    <dgm:cxn modelId="{89429804-79D8-41F3-95CE-BDD25E78D655}" type="presOf" srcId="{B19E63B6-58F9-42B6-844D-2126E4B684AC}" destId="{1E54E4B6-5DFA-4A9C-B697-5FCC142530B9}" srcOrd="0" destOrd="0" presId="urn:microsoft.com/office/officeart/2005/8/layout/equation1"/>
    <dgm:cxn modelId="{FD17B224-66E3-4576-AC29-7498886AE1E6}" type="presParOf" srcId="{56DFD76E-02CC-4431-9F1B-0AD1AE1AD5A6}" destId="{F93497C9-D0AD-4031-ADF6-031CEEBE9AC1}" srcOrd="0" destOrd="0" presId="urn:microsoft.com/office/officeart/2005/8/layout/equation1"/>
    <dgm:cxn modelId="{62656C35-57AA-4055-BAE6-C11522E52E96}" type="presParOf" srcId="{56DFD76E-02CC-4431-9F1B-0AD1AE1AD5A6}" destId="{C463B1F7-7D3D-4762-99C5-9F9C87587565}" srcOrd="1" destOrd="0" presId="urn:microsoft.com/office/officeart/2005/8/layout/equation1"/>
    <dgm:cxn modelId="{49517B3E-9A82-4216-B0A6-C8652EDDAD65}" type="presParOf" srcId="{56DFD76E-02CC-4431-9F1B-0AD1AE1AD5A6}" destId="{1E54E4B6-5DFA-4A9C-B697-5FCC142530B9}" srcOrd="2" destOrd="0" presId="urn:microsoft.com/office/officeart/2005/8/layout/equation1"/>
    <dgm:cxn modelId="{D9A255DD-9678-4435-974C-B08D6B75DF6F}" type="presParOf" srcId="{56DFD76E-02CC-4431-9F1B-0AD1AE1AD5A6}" destId="{71E37952-7B54-4157-B22F-6ECD0F734412}" srcOrd="3" destOrd="0" presId="urn:microsoft.com/office/officeart/2005/8/layout/equation1"/>
    <dgm:cxn modelId="{0E9C9A24-C650-43D7-AADD-6384D3BDE157}" type="presParOf" srcId="{56DFD76E-02CC-4431-9F1B-0AD1AE1AD5A6}" destId="{F59718F5-DA6B-47BB-990D-73FAD8ECF677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17483-FF36-4CCA-A346-1F9E40229979}" type="doc">
      <dgm:prSet loTypeId="urn:microsoft.com/office/officeart/2005/8/layout/arrow6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41B0D15-D776-49F6-A469-E9F963F01527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РСО неоднократно превышало допустимую продолжительность перерыва подачи горячей воды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E46EC320-F6D8-458A-BC4F-D04D135D75CA}" type="parTrans" cxnId="{F7C21298-3DD7-46EE-BE74-23B4C90A3CC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2B5733EC-A7E5-4370-99B2-759D7EFD43AA}" type="sibTrans" cxnId="{F7C21298-3DD7-46EE-BE74-23B4C90A3CC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329919FA-4167-4B59-B402-DFC1E18749B6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Не осуществляло расчет за потребленный коммунальный ресурс со снижением размера платы на 0,15% за каждый час превышения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9FEAFD05-8A31-425F-9973-EEAF59F30FA9}" type="parTrans" cxnId="{91042534-67A0-4CE2-84C7-418CD75F3D7C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15080373-72E1-465F-BC66-D0D9CD296369}" type="sibTrans" cxnId="{91042534-67A0-4CE2-84C7-418CD75F3D7C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34C5E9D3-DD65-4756-BA78-64844E0CD89D}" type="pres">
      <dgm:prSet presAssocID="{EF017483-FF36-4CCA-A346-1F9E40229979}" presName="compositeShape" presStyleCnt="0">
        <dgm:presLayoutVars>
          <dgm:chMax val="2"/>
          <dgm:dir/>
          <dgm:resizeHandles val="exact"/>
        </dgm:presLayoutVars>
      </dgm:prSet>
      <dgm:spPr/>
    </dgm:pt>
    <dgm:pt modelId="{97BE966B-1472-4513-B802-61680E129633}" type="pres">
      <dgm:prSet presAssocID="{EF017483-FF36-4CCA-A346-1F9E40229979}" presName="ribbon" presStyleLbl="node1" presStyleIdx="0" presStyleCnt="1" custLinFactNeighborX="-420" custLinFactNeighborY="739"/>
      <dgm:spPr/>
    </dgm:pt>
    <dgm:pt modelId="{B9D33239-68D2-4FFE-9CD5-3ADD8942CC65}" type="pres">
      <dgm:prSet presAssocID="{EF017483-FF36-4CCA-A346-1F9E4022997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2F89E-E66D-49EC-9B18-22804C801F42}" type="pres">
      <dgm:prSet presAssocID="{EF017483-FF36-4CCA-A346-1F9E4022997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2534-67A0-4CE2-84C7-418CD75F3D7C}" srcId="{EF017483-FF36-4CCA-A346-1F9E40229979}" destId="{329919FA-4167-4B59-B402-DFC1E18749B6}" srcOrd="1" destOrd="0" parTransId="{9FEAFD05-8A31-425F-9973-EEAF59F30FA9}" sibTransId="{15080373-72E1-465F-BC66-D0D9CD296369}"/>
    <dgm:cxn modelId="{BBFA9882-51E9-44C1-A2F3-FC54D9ED12A3}" type="presOf" srcId="{329919FA-4167-4B59-B402-DFC1E18749B6}" destId="{0692F89E-E66D-49EC-9B18-22804C801F42}" srcOrd="0" destOrd="0" presId="urn:microsoft.com/office/officeart/2005/8/layout/arrow6"/>
    <dgm:cxn modelId="{6DA63A8F-AF22-4AD7-A6C5-7C464A4BF130}" type="presOf" srcId="{EF017483-FF36-4CCA-A346-1F9E40229979}" destId="{34C5E9D3-DD65-4756-BA78-64844E0CD89D}" srcOrd="0" destOrd="0" presId="urn:microsoft.com/office/officeart/2005/8/layout/arrow6"/>
    <dgm:cxn modelId="{F7C21298-3DD7-46EE-BE74-23B4C90A3CC3}" srcId="{EF017483-FF36-4CCA-A346-1F9E40229979}" destId="{741B0D15-D776-49F6-A469-E9F963F01527}" srcOrd="0" destOrd="0" parTransId="{E46EC320-F6D8-458A-BC4F-D04D135D75CA}" sibTransId="{2B5733EC-A7E5-4370-99B2-759D7EFD43AA}"/>
    <dgm:cxn modelId="{4524C7BD-0895-4B52-85D0-31FBD0587044}" type="presOf" srcId="{741B0D15-D776-49F6-A469-E9F963F01527}" destId="{B9D33239-68D2-4FFE-9CD5-3ADD8942CC65}" srcOrd="0" destOrd="0" presId="urn:microsoft.com/office/officeart/2005/8/layout/arrow6"/>
    <dgm:cxn modelId="{7E06614F-B369-4242-ACF1-12FF6F2ECCEE}" type="presParOf" srcId="{34C5E9D3-DD65-4756-BA78-64844E0CD89D}" destId="{97BE966B-1472-4513-B802-61680E129633}" srcOrd="0" destOrd="0" presId="urn:microsoft.com/office/officeart/2005/8/layout/arrow6"/>
    <dgm:cxn modelId="{4BC23855-1DEA-4D0E-8C76-9DFCD795C2A4}" type="presParOf" srcId="{34C5E9D3-DD65-4756-BA78-64844E0CD89D}" destId="{B9D33239-68D2-4FFE-9CD5-3ADD8942CC65}" srcOrd="1" destOrd="0" presId="urn:microsoft.com/office/officeart/2005/8/layout/arrow6"/>
    <dgm:cxn modelId="{67BE59CC-0E98-4FB0-9E8A-A651A5427B14}" type="presParOf" srcId="{34C5E9D3-DD65-4756-BA78-64844E0CD89D}" destId="{0692F89E-E66D-49EC-9B18-22804C801F4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5AD8F-B8BE-48D3-A8DA-B2E3E460B157}" type="doc">
      <dgm:prSet loTypeId="urn:microsoft.com/office/officeart/2005/8/layout/hProcess9" loCatId="process" qsTypeId="urn:microsoft.com/office/officeart/2005/8/quickstyle/simple2" qsCatId="simple" csTypeId="urn:microsoft.com/office/officeart/2005/8/colors/accent5_1" csCatId="accent5" phldr="1"/>
      <dgm:spPr/>
    </dgm:pt>
    <dgm:pt modelId="{96401CE5-CC12-45DF-9288-E7405EA54463}">
      <dgm:prSet phldrT="[Текст]" custT="1"/>
      <dgm:spPr/>
      <dgm:t>
        <a:bodyPr/>
        <a:lstStyle/>
        <a:p>
          <a:r>
            <a:rPr lang="ru-RU" sz="1000" dirty="0" smtClean="0">
              <a:latin typeface="Bahnschrift Light SemiCondensed" panose="020B0502040204020203" pitchFamily="34" charset="0"/>
            </a:rPr>
            <a:t>ГАРАНТИРУЮЩИЙ ПОСТАВЩИК ЭЛЕКТРОЭНЕРГИИ</a:t>
          </a:r>
          <a:endParaRPr lang="ru-RU" sz="1000" dirty="0">
            <a:latin typeface="Bahnschrift Light SemiCondensed" panose="020B0502040204020203" pitchFamily="34" charset="0"/>
          </a:endParaRPr>
        </a:p>
      </dgm:t>
    </dgm:pt>
    <dgm:pt modelId="{CA23833E-45FD-40F8-8C82-CB1D194B2016}" type="parTrans" cxnId="{0B86FE05-FF22-4AB8-B2D3-A5D83B8701AC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63A57344-B140-4053-AEE1-9D1208CF6050}" type="sibTrans" cxnId="{0B86FE05-FF22-4AB8-B2D3-A5D83B8701AC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1A3E29A3-96F1-4902-A330-007C219A3F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Bahnschrift Light SemiCondensed" panose="020B0502040204020203" pitchFamily="34" charset="0"/>
            </a:rPr>
            <a:t>Плата за электрическую энергию учреждениям соц. </a:t>
          </a:r>
          <a:r>
            <a:rPr lang="ru-RU" sz="1000" b="0" dirty="0" smtClean="0">
              <a:latin typeface="Bahnschrift Light SemiCondensed" panose="020B0502040204020203" pitchFamily="34" charset="0"/>
            </a:rPr>
            <a:t>защиты – применение нерегулируемой цены</a:t>
          </a:r>
          <a:endParaRPr lang="ru-RU" sz="1000" b="0" dirty="0">
            <a:latin typeface="Bahnschrift Light SemiCondensed" panose="020B0502040204020203" pitchFamily="34" charset="0"/>
          </a:endParaRPr>
        </a:p>
      </dgm:t>
    </dgm:pt>
    <dgm:pt modelId="{B404F8F3-6F1B-4B75-946E-2CED534CA005}" type="parTrans" cxnId="{FFD3FE7E-9F86-4FE3-9AD8-E9D6D97A97E8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F8A5D4F8-610C-4B09-8B88-526BF5DD6921}" type="sibTrans" cxnId="{FFD3FE7E-9F86-4FE3-9AD8-E9D6D97A97E8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84B1CCEF-2ACC-4230-9DDB-ECAA0B0A1CD0}">
      <dgm:prSet custT="1"/>
      <dgm:spPr/>
      <dgm:t>
        <a:bodyPr/>
        <a:lstStyle/>
        <a:p>
          <a:r>
            <a:rPr lang="ru-RU" sz="1000" dirty="0" smtClean="0">
              <a:latin typeface="Bahnschrift Light SemiCondensed" panose="020B0502040204020203" pitchFamily="34" charset="0"/>
            </a:rPr>
            <a:t>Мероприятия по переоформлению статуса принадлежащих учреждениям соц. защиты зданий из нежилых в жилые</a:t>
          </a:r>
          <a:endParaRPr lang="ru-RU" sz="1000" dirty="0">
            <a:latin typeface="Bahnschrift Light SemiCondensed" panose="020B0502040204020203" pitchFamily="34" charset="0"/>
          </a:endParaRPr>
        </a:p>
      </dgm:t>
    </dgm:pt>
    <dgm:pt modelId="{B99F0706-DF4C-4209-B336-FEC5A89F331C}" type="parTrans" cxnId="{63CC2AA5-BA2B-49B9-8D7F-DA6FD0FAA473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86E582C9-43B1-473F-A7C9-704426ECE894}" type="sibTrans" cxnId="{63CC2AA5-BA2B-49B9-8D7F-DA6FD0FAA473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CE01DEA0-F584-4DBC-BCA8-EECE79833618}">
      <dgm:prSet custT="1"/>
      <dgm:spPr/>
      <dgm:t>
        <a:bodyPr/>
        <a:lstStyle/>
        <a:p>
          <a:r>
            <a:rPr lang="ru-RU" sz="1000" dirty="0" smtClean="0">
              <a:latin typeface="Bahnschrift Light SemiCondensed" panose="020B0502040204020203" pitchFamily="34" charset="0"/>
            </a:rPr>
            <a:t>Заключение с учреждениями доп. соглашений к договорам энергоснабжения об осуществлении расчетов по тарифу, установленному для населения</a:t>
          </a:r>
          <a:endParaRPr lang="ru-RU" sz="1000" dirty="0">
            <a:latin typeface="Bahnschrift Light SemiCondensed" panose="020B0502040204020203" pitchFamily="34" charset="0"/>
          </a:endParaRPr>
        </a:p>
      </dgm:t>
    </dgm:pt>
    <dgm:pt modelId="{9679F0F3-0081-4674-BF4D-5ABA2DC7F5BA}" type="parTrans" cxnId="{D66BD25D-04E1-4CFE-9AE9-FC434145F13E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2CBDDA6A-4F4D-4189-B63B-2B85BD687EE2}" type="sibTrans" cxnId="{D66BD25D-04E1-4CFE-9AE9-FC434145F13E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B9609573-7ABA-46AF-8031-2A75FB9628D3}">
      <dgm:prSet custT="1"/>
      <dgm:spPr/>
      <dgm:t>
        <a:bodyPr/>
        <a:lstStyle/>
        <a:p>
          <a:r>
            <a:rPr lang="ru-RU" sz="1000" dirty="0" smtClean="0">
              <a:latin typeface="Bahnschrift Light SemiCondensed" panose="020B0502040204020203" pitchFamily="34" charset="0"/>
            </a:rPr>
            <a:t>Сокращение расходов учреждений соц. защиты на оплату потребленной </a:t>
          </a:r>
          <a:r>
            <a:rPr lang="ru-RU" sz="1000" b="0" dirty="0" smtClean="0">
              <a:latin typeface="Bahnschrift Light SemiCondensed" panose="020B0502040204020203" pitchFamily="34" charset="0"/>
            </a:rPr>
            <a:t>электроэнергии в 2022г. примерно в 2 раза </a:t>
          </a:r>
          <a:r>
            <a:rPr lang="ru-RU" sz="1000" dirty="0" smtClean="0">
              <a:latin typeface="Bahnschrift Light SemiCondensed" panose="020B0502040204020203" pitchFamily="34" charset="0"/>
            </a:rPr>
            <a:t>по сравнению с 2021г.</a:t>
          </a:r>
          <a:endParaRPr lang="ru-RU" sz="1000" dirty="0">
            <a:latin typeface="Bahnschrift Light SemiCondensed" panose="020B0502040204020203" pitchFamily="34" charset="0"/>
          </a:endParaRPr>
        </a:p>
      </dgm:t>
    </dgm:pt>
    <dgm:pt modelId="{13563C08-2B1C-43CC-9FC2-5DF76715B735}" type="parTrans" cxnId="{036F0F07-BF86-4BE0-9721-54077F13B199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6BBF070E-3A68-42E5-836F-0E072517DE0E}" type="sibTrans" cxnId="{036F0F07-BF86-4BE0-9721-54077F13B199}">
      <dgm:prSet/>
      <dgm:spPr/>
      <dgm:t>
        <a:bodyPr/>
        <a:lstStyle/>
        <a:p>
          <a:endParaRPr lang="ru-RU" sz="3600">
            <a:latin typeface="Bahnschrift Light SemiCondensed" panose="020B0502040204020203" pitchFamily="34" charset="0"/>
          </a:endParaRPr>
        </a:p>
      </dgm:t>
    </dgm:pt>
    <dgm:pt modelId="{34FE925D-6576-424E-A86B-284352067A61}" type="pres">
      <dgm:prSet presAssocID="{DBE5AD8F-B8BE-48D3-A8DA-B2E3E460B157}" presName="CompostProcess" presStyleCnt="0">
        <dgm:presLayoutVars>
          <dgm:dir/>
          <dgm:resizeHandles val="exact"/>
        </dgm:presLayoutVars>
      </dgm:prSet>
      <dgm:spPr/>
    </dgm:pt>
    <dgm:pt modelId="{B3057E47-9B0E-492F-882E-41A02763A20C}" type="pres">
      <dgm:prSet presAssocID="{DBE5AD8F-B8BE-48D3-A8DA-B2E3E460B157}" presName="arrow" presStyleLbl="bgShp" presStyleIdx="0" presStyleCnt="1"/>
      <dgm:spPr/>
    </dgm:pt>
    <dgm:pt modelId="{DEB21E54-6013-4DE0-BEA6-8705EDAB4A89}" type="pres">
      <dgm:prSet presAssocID="{DBE5AD8F-B8BE-48D3-A8DA-B2E3E460B157}" presName="linearProcess" presStyleCnt="0"/>
      <dgm:spPr/>
    </dgm:pt>
    <dgm:pt modelId="{CCD18FF2-B3C1-4158-90D4-363D2C807B77}" type="pres">
      <dgm:prSet presAssocID="{96401CE5-CC12-45DF-9288-E7405EA5446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F38B-DBB0-4612-B5EF-B54659CF19FC}" type="pres">
      <dgm:prSet presAssocID="{63A57344-B140-4053-AEE1-9D1208CF6050}" presName="sibTrans" presStyleCnt="0"/>
      <dgm:spPr/>
    </dgm:pt>
    <dgm:pt modelId="{7485DB70-A8A0-4438-B531-45C91A060674}" type="pres">
      <dgm:prSet presAssocID="{1A3E29A3-96F1-4902-A330-007C219A3F6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854C5-8877-4715-AFD9-BA7B2AD70866}" type="pres">
      <dgm:prSet presAssocID="{F8A5D4F8-610C-4B09-8B88-526BF5DD6921}" presName="sibTrans" presStyleCnt="0"/>
      <dgm:spPr/>
    </dgm:pt>
    <dgm:pt modelId="{E17259F7-BECD-4635-9655-B0E076AE6601}" type="pres">
      <dgm:prSet presAssocID="{84B1CCEF-2ACC-4230-9DDB-ECAA0B0A1CD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27CFA-5771-4AD2-B49D-7885FA950C3B}" type="pres">
      <dgm:prSet presAssocID="{86E582C9-43B1-473F-A7C9-704426ECE894}" presName="sibTrans" presStyleCnt="0"/>
      <dgm:spPr/>
    </dgm:pt>
    <dgm:pt modelId="{34C341EE-EA4F-48E8-BA2F-FFEB9C11C81D}" type="pres">
      <dgm:prSet presAssocID="{CE01DEA0-F584-4DBC-BCA8-EECE7983361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4ADB2-48C4-4997-8D78-1AA861540420}" type="pres">
      <dgm:prSet presAssocID="{2CBDDA6A-4F4D-4189-B63B-2B85BD687EE2}" presName="sibTrans" presStyleCnt="0"/>
      <dgm:spPr/>
    </dgm:pt>
    <dgm:pt modelId="{3E17595F-8A37-41DD-85C6-8D54DFF5FE03}" type="pres">
      <dgm:prSet presAssocID="{B9609573-7ABA-46AF-8031-2A75FB9628D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DE642-623C-4327-8F97-DB53C23529B2}" type="presOf" srcId="{1A3E29A3-96F1-4902-A330-007C219A3F64}" destId="{7485DB70-A8A0-4438-B531-45C91A060674}" srcOrd="0" destOrd="0" presId="urn:microsoft.com/office/officeart/2005/8/layout/hProcess9"/>
    <dgm:cxn modelId="{FFD3FE7E-9F86-4FE3-9AD8-E9D6D97A97E8}" srcId="{DBE5AD8F-B8BE-48D3-A8DA-B2E3E460B157}" destId="{1A3E29A3-96F1-4902-A330-007C219A3F64}" srcOrd="1" destOrd="0" parTransId="{B404F8F3-6F1B-4B75-946E-2CED534CA005}" sibTransId="{F8A5D4F8-610C-4B09-8B88-526BF5DD6921}"/>
    <dgm:cxn modelId="{0B86FE05-FF22-4AB8-B2D3-A5D83B8701AC}" srcId="{DBE5AD8F-B8BE-48D3-A8DA-B2E3E460B157}" destId="{96401CE5-CC12-45DF-9288-E7405EA54463}" srcOrd="0" destOrd="0" parTransId="{CA23833E-45FD-40F8-8C82-CB1D194B2016}" sibTransId="{63A57344-B140-4053-AEE1-9D1208CF6050}"/>
    <dgm:cxn modelId="{8E30FE8C-9275-4F22-950A-0331D9C5F700}" type="presOf" srcId="{DBE5AD8F-B8BE-48D3-A8DA-B2E3E460B157}" destId="{34FE925D-6576-424E-A86B-284352067A61}" srcOrd="0" destOrd="0" presId="urn:microsoft.com/office/officeart/2005/8/layout/hProcess9"/>
    <dgm:cxn modelId="{D66BD25D-04E1-4CFE-9AE9-FC434145F13E}" srcId="{DBE5AD8F-B8BE-48D3-A8DA-B2E3E460B157}" destId="{CE01DEA0-F584-4DBC-BCA8-EECE79833618}" srcOrd="3" destOrd="0" parTransId="{9679F0F3-0081-4674-BF4D-5ABA2DC7F5BA}" sibTransId="{2CBDDA6A-4F4D-4189-B63B-2B85BD687EE2}"/>
    <dgm:cxn modelId="{4F98D32B-45BC-4F63-92C7-46C69DC5C0D9}" type="presOf" srcId="{96401CE5-CC12-45DF-9288-E7405EA54463}" destId="{CCD18FF2-B3C1-4158-90D4-363D2C807B77}" srcOrd="0" destOrd="0" presId="urn:microsoft.com/office/officeart/2005/8/layout/hProcess9"/>
    <dgm:cxn modelId="{63CC2AA5-BA2B-49B9-8D7F-DA6FD0FAA473}" srcId="{DBE5AD8F-B8BE-48D3-A8DA-B2E3E460B157}" destId="{84B1CCEF-2ACC-4230-9DDB-ECAA0B0A1CD0}" srcOrd="2" destOrd="0" parTransId="{B99F0706-DF4C-4209-B336-FEC5A89F331C}" sibTransId="{86E582C9-43B1-473F-A7C9-704426ECE894}"/>
    <dgm:cxn modelId="{53F59099-DC4B-4BED-BF73-E44772B805EE}" type="presOf" srcId="{84B1CCEF-2ACC-4230-9DDB-ECAA0B0A1CD0}" destId="{E17259F7-BECD-4635-9655-B0E076AE6601}" srcOrd="0" destOrd="0" presId="urn:microsoft.com/office/officeart/2005/8/layout/hProcess9"/>
    <dgm:cxn modelId="{0B1CB32E-49E6-4873-B05D-5C38DD35A494}" type="presOf" srcId="{B9609573-7ABA-46AF-8031-2A75FB9628D3}" destId="{3E17595F-8A37-41DD-85C6-8D54DFF5FE03}" srcOrd="0" destOrd="0" presId="urn:microsoft.com/office/officeart/2005/8/layout/hProcess9"/>
    <dgm:cxn modelId="{5979B9C1-11BD-42A4-A13E-E8651658C379}" type="presOf" srcId="{CE01DEA0-F584-4DBC-BCA8-EECE79833618}" destId="{34C341EE-EA4F-48E8-BA2F-FFEB9C11C81D}" srcOrd="0" destOrd="0" presId="urn:microsoft.com/office/officeart/2005/8/layout/hProcess9"/>
    <dgm:cxn modelId="{036F0F07-BF86-4BE0-9721-54077F13B199}" srcId="{DBE5AD8F-B8BE-48D3-A8DA-B2E3E460B157}" destId="{B9609573-7ABA-46AF-8031-2A75FB9628D3}" srcOrd="4" destOrd="0" parTransId="{13563C08-2B1C-43CC-9FC2-5DF76715B735}" sibTransId="{6BBF070E-3A68-42E5-836F-0E072517DE0E}"/>
    <dgm:cxn modelId="{753D3E0F-B1B4-475F-835D-97032BFF8BB8}" type="presParOf" srcId="{34FE925D-6576-424E-A86B-284352067A61}" destId="{B3057E47-9B0E-492F-882E-41A02763A20C}" srcOrd="0" destOrd="0" presId="urn:microsoft.com/office/officeart/2005/8/layout/hProcess9"/>
    <dgm:cxn modelId="{B9ED192A-D440-4455-82D3-88424783EB54}" type="presParOf" srcId="{34FE925D-6576-424E-A86B-284352067A61}" destId="{DEB21E54-6013-4DE0-BEA6-8705EDAB4A89}" srcOrd="1" destOrd="0" presId="urn:microsoft.com/office/officeart/2005/8/layout/hProcess9"/>
    <dgm:cxn modelId="{2D245227-253D-467A-8693-930B5BDBA2D8}" type="presParOf" srcId="{DEB21E54-6013-4DE0-BEA6-8705EDAB4A89}" destId="{CCD18FF2-B3C1-4158-90D4-363D2C807B77}" srcOrd="0" destOrd="0" presId="urn:microsoft.com/office/officeart/2005/8/layout/hProcess9"/>
    <dgm:cxn modelId="{22AFBAE5-60F9-4EE4-A3F2-AEECAE43E305}" type="presParOf" srcId="{DEB21E54-6013-4DE0-BEA6-8705EDAB4A89}" destId="{4257F38B-DBB0-4612-B5EF-B54659CF19FC}" srcOrd="1" destOrd="0" presId="urn:microsoft.com/office/officeart/2005/8/layout/hProcess9"/>
    <dgm:cxn modelId="{6A6B6044-F0D6-400A-B20C-4D61701B8E86}" type="presParOf" srcId="{DEB21E54-6013-4DE0-BEA6-8705EDAB4A89}" destId="{7485DB70-A8A0-4438-B531-45C91A060674}" srcOrd="2" destOrd="0" presId="urn:microsoft.com/office/officeart/2005/8/layout/hProcess9"/>
    <dgm:cxn modelId="{90471AF2-EA7A-4F90-ADBA-AA0C1005850F}" type="presParOf" srcId="{DEB21E54-6013-4DE0-BEA6-8705EDAB4A89}" destId="{F23854C5-8877-4715-AFD9-BA7B2AD70866}" srcOrd="3" destOrd="0" presId="urn:microsoft.com/office/officeart/2005/8/layout/hProcess9"/>
    <dgm:cxn modelId="{00B11F35-778C-4D2E-92E4-E4E927F2FE38}" type="presParOf" srcId="{DEB21E54-6013-4DE0-BEA6-8705EDAB4A89}" destId="{E17259F7-BECD-4635-9655-B0E076AE6601}" srcOrd="4" destOrd="0" presId="urn:microsoft.com/office/officeart/2005/8/layout/hProcess9"/>
    <dgm:cxn modelId="{FE6CA1E9-9698-4044-827B-C603480FF9E2}" type="presParOf" srcId="{DEB21E54-6013-4DE0-BEA6-8705EDAB4A89}" destId="{0C627CFA-5771-4AD2-B49D-7885FA950C3B}" srcOrd="5" destOrd="0" presId="urn:microsoft.com/office/officeart/2005/8/layout/hProcess9"/>
    <dgm:cxn modelId="{E6D211A3-31BA-40A7-A888-9FA5A0BC5D33}" type="presParOf" srcId="{DEB21E54-6013-4DE0-BEA6-8705EDAB4A89}" destId="{34C341EE-EA4F-48E8-BA2F-FFEB9C11C81D}" srcOrd="6" destOrd="0" presId="urn:microsoft.com/office/officeart/2005/8/layout/hProcess9"/>
    <dgm:cxn modelId="{F1285A61-3DAF-4732-ABC8-F59ADCE42979}" type="presParOf" srcId="{DEB21E54-6013-4DE0-BEA6-8705EDAB4A89}" destId="{9574ADB2-48C4-4997-8D78-1AA861540420}" srcOrd="7" destOrd="0" presId="urn:microsoft.com/office/officeart/2005/8/layout/hProcess9"/>
    <dgm:cxn modelId="{91189C98-AD5D-4249-9C4B-DF2458D64024}" type="presParOf" srcId="{DEB21E54-6013-4DE0-BEA6-8705EDAB4A89}" destId="{3E17595F-8A37-41DD-85C6-8D54DFF5FE0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84523E-59F8-4C71-9441-2B282E1B5503}" type="doc">
      <dgm:prSet loTypeId="urn:microsoft.com/office/officeart/2005/8/layout/equation2" loCatId="process" qsTypeId="urn:microsoft.com/office/officeart/2005/8/quickstyle/simple1" qsCatId="simple" csTypeId="urn:microsoft.com/office/officeart/2005/8/colors/accent5_1" csCatId="accent5" phldr="1"/>
      <dgm:spPr/>
    </dgm:pt>
    <dgm:pt modelId="{B5C19BB8-B6FA-4BD9-9BE5-3957C4204790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Производитель металлоконструкций обратился в адрес сетевой организации с целью увеличения мощности существующего трансформатора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F36F2C3C-44AB-4D63-842A-AC532A1B77B2}" type="parTrans" cxnId="{6E21905F-11E5-4CE5-B9BD-C0CFA56D2CE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21FD393D-E44C-4FB2-93E6-1024E0F1C1BB}" type="sibTrans" cxnId="{6E21905F-11E5-4CE5-B9BD-C0CFA56D2CE3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8D9F5DC1-031D-45E5-9854-E5B9B51F0F35}">
      <dgm:prSet phldrT="[Текст]"/>
      <dgm:spPr/>
      <dgm:t>
        <a:bodyPr/>
        <a:lstStyle/>
        <a:p>
          <a:r>
            <a:rPr lang="ru-RU" dirty="0" smtClean="0">
              <a:latin typeface="Bahnschrift SemiLight Condensed" panose="020B0502040204020203" pitchFamily="34" charset="0"/>
            </a:rPr>
            <a:t>Сетевая организация настаивала на условиях нового </a:t>
          </a:r>
          <a:r>
            <a:rPr lang="ru-RU" dirty="0" err="1" smtClean="0">
              <a:latin typeface="Bahnschrift SemiLight Condensed" panose="020B0502040204020203" pitchFamily="34" charset="0"/>
            </a:rPr>
            <a:t>техприсоединения</a:t>
          </a:r>
          <a:r>
            <a:rPr lang="ru-RU" dirty="0" smtClean="0">
              <a:latin typeface="Bahnschrift SemiLight Condensed" panose="020B0502040204020203" pitchFamily="34" charset="0"/>
            </a:rPr>
            <a:t> посредством строительства нового трансформатора 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9D724F3D-3DEB-4ECC-B0F8-3E1E05A96CB5}" type="parTrans" cxnId="{582C3012-CAA6-4C37-924D-3A7F82B5E212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6BC7AA5A-97AF-4A6F-AB6A-6C8A291E92AD}" type="sibTrans" cxnId="{582C3012-CAA6-4C37-924D-3A7F82B5E212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F20ACA62-AA2E-473B-9EC3-9010E4FA8946}">
      <dgm:prSet phldrT="[Текст]"/>
      <dgm:spPr/>
      <dgm:t>
        <a:bodyPr/>
        <a:lstStyle/>
        <a:p>
          <a:r>
            <a:rPr lang="ru-RU" b="0" u="sng" dirty="0" smtClean="0">
              <a:latin typeface="Bahnschrift SemiLight Condensed" panose="020B0502040204020203" pitchFamily="34" charset="0"/>
            </a:rPr>
            <a:t>ПРЕДУПРЕЖДЕНИЕ </a:t>
          </a:r>
        </a:p>
        <a:p>
          <a:r>
            <a:rPr lang="ru-RU" u="sng" dirty="0" smtClean="0">
              <a:latin typeface="Bahnschrift SemiLight Condensed" panose="020B0502040204020203" pitchFamily="34" charset="0"/>
            </a:rPr>
            <a:t>в отношении сетевой организации в связи с наличием признаков нарушения пункта 3 части 1 статьи 10 Закона о защите конкуренции </a:t>
          </a:r>
        </a:p>
        <a:p>
          <a:r>
            <a:rPr lang="ru-RU" dirty="0" smtClean="0">
              <a:latin typeface="Bahnschrift SemiLight Condensed" panose="020B0502040204020203" pitchFamily="34" charset="0"/>
            </a:rPr>
            <a:t>(сетевая организация исключила невыгодные условия договора и пересмотрела стоимость мероприятий по технологическому присоединению)</a:t>
          </a:r>
          <a:endParaRPr lang="ru-RU" dirty="0">
            <a:latin typeface="Bahnschrift SemiLight Condensed" panose="020B0502040204020203" pitchFamily="34" charset="0"/>
          </a:endParaRPr>
        </a:p>
      </dgm:t>
    </dgm:pt>
    <dgm:pt modelId="{92DC085E-676B-4D4D-9072-9EE787E163E6}" type="parTrans" cxnId="{0A0A3F0C-8E96-418D-BE3C-E91B9E9C4585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30C3E5B5-DD98-4068-AD8A-51994E470273}" type="sibTrans" cxnId="{0A0A3F0C-8E96-418D-BE3C-E91B9E9C4585}">
      <dgm:prSet/>
      <dgm:spPr/>
      <dgm:t>
        <a:bodyPr/>
        <a:lstStyle/>
        <a:p>
          <a:endParaRPr lang="ru-RU">
            <a:latin typeface="Bahnschrift SemiLight Condensed" panose="020B0502040204020203" pitchFamily="34" charset="0"/>
          </a:endParaRPr>
        </a:p>
      </dgm:t>
    </dgm:pt>
    <dgm:pt modelId="{DEC94F5C-6225-47D2-9136-7A0C1B3B9895}" type="pres">
      <dgm:prSet presAssocID="{CE84523E-59F8-4C71-9441-2B282E1B5503}" presName="Name0" presStyleCnt="0">
        <dgm:presLayoutVars>
          <dgm:dir/>
          <dgm:resizeHandles val="exact"/>
        </dgm:presLayoutVars>
      </dgm:prSet>
      <dgm:spPr/>
    </dgm:pt>
    <dgm:pt modelId="{FC3DF317-53BC-404E-92FE-55E7669F3FBC}" type="pres">
      <dgm:prSet presAssocID="{CE84523E-59F8-4C71-9441-2B282E1B5503}" presName="vNodes" presStyleCnt="0"/>
      <dgm:spPr/>
    </dgm:pt>
    <dgm:pt modelId="{F079DF68-A44B-4B78-83D7-50F35EF49C20}" type="pres">
      <dgm:prSet presAssocID="{B5C19BB8-B6FA-4BD9-9BE5-3957C4204790}" presName="node" presStyleLbl="node1" presStyleIdx="0" presStyleCnt="3" custScaleX="25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E3870-C95D-43B7-A0A5-85DD694643A1}" type="pres">
      <dgm:prSet presAssocID="{21FD393D-E44C-4FB2-93E6-1024E0F1C1BB}" presName="spacerT" presStyleCnt="0"/>
      <dgm:spPr/>
    </dgm:pt>
    <dgm:pt modelId="{423FA4C2-C0BB-43BC-9778-4E446430581A}" type="pres">
      <dgm:prSet presAssocID="{21FD393D-E44C-4FB2-93E6-1024E0F1C1BB}" presName="sibTrans" presStyleLbl="sibTrans2D1" presStyleIdx="0" presStyleCnt="2"/>
      <dgm:spPr>
        <a:prstGeom prst="downArrow">
          <a:avLst/>
        </a:prstGeom>
      </dgm:spPr>
    </dgm:pt>
    <dgm:pt modelId="{F9BC0A57-F90A-471F-B8D5-DA17BF8EC193}" type="pres">
      <dgm:prSet presAssocID="{21FD393D-E44C-4FB2-93E6-1024E0F1C1BB}" presName="spacerB" presStyleCnt="0"/>
      <dgm:spPr/>
    </dgm:pt>
    <dgm:pt modelId="{CF9DA6DD-A260-4B57-92B1-4F9F716CFDA8}" type="pres">
      <dgm:prSet presAssocID="{8D9F5DC1-031D-45E5-9854-E5B9B51F0F35}" presName="node" presStyleLbl="node1" presStyleIdx="1" presStyleCnt="3" custScaleX="25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17448-6BE3-4F94-BB0E-BF1D169B0555}" type="pres">
      <dgm:prSet presAssocID="{CE84523E-59F8-4C71-9441-2B282E1B5503}" presName="sibTransLast" presStyleLbl="sibTrans2D1" presStyleIdx="1" presStyleCnt="2"/>
      <dgm:spPr>
        <a:prstGeom prst="mathEqual">
          <a:avLst/>
        </a:prstGeom>
      </dgm:spPr>
    </dgm:pt>
    <dgm:pt modelId="{941C3582-7E50-40A6-9FC8-594B53B08F81}" type="pres">
      <dgm:prSet presAssocID="{CE84523E-59F8-4C71-9441-2B282E1B5503}" presName="connectorText" presStyleLbl="sibTrans2D1" presStyleIdx="1" presStyleCnt="2"/>
      <dgm:spPr/>
    </dgm:pt>
    <dgm:pt modelId="{79AA0F97-BA8D-4D88-B379-5161F4F5466F}" type="pres">
      <dgm:prSet presAssocID="{CE84523E-59F8-4C71-9441-2B282E1B5503}" presName="lastNode" presStyleLbl="node1" presStyleIdx="2" presStyleCnt="3" custScaleX="166707" custScaleY="123138" custLinFactNeighborX="-8816" custLinFactNeighborY="-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43759-DD21-4D86-9410-54744B3E3433}" type="presOf" srcId="{CE84523E-59F8-4C71-9441-2B282E1B5503}" destId="{DEC94F5C-6225-47D2-9136-7A0C1B3B9895}" srcOrd="0" destOrd="0" presId="urn:microsoft.com/office/officeart/2005/8/layout/equation2"/>
    <dgm:cxn modelId="{91BECDA8-6EFE-4FC4-A03B-1BDD667D3FC2}" type="presOf" srcId="{F20ACA62-AA2E-473B-9EC3-9010E4FA8946}" destId="{79AA0F97-BA8D-4D88-B379-5161F4F5466F}" srcOrd="0" destOrd="0" presId="urn:microsoft.com/office/officeart/2005/8/layout/equation2"/>
    <dgm:cxn modelId="{B70B1A65-B76F-44B0-B0AD-8E5A609108AE}" type="presOf" srcId="{B5C19BB8-B6FA-4BD9-9BE5-3957C4204790}" destId="{F079DF68-A44B-4B78-83D7-50F35EF49C20}" srcOrd="0" destOrd="0" presId="urn:microsoft.com/office/officeart/2005/8/layout/equation2"/>
    <dgm:cxn modelId="{6E21905F-11E5-4CE5-B9BD-C0CFA56D2CE3}" srcId="{CE84523E-59F8-4C71-9441-2B282E1B5503}" destId="{B5C19BB8-B6FA-4BD9-9BE5-3957C4204790}" srcOrd="0" destOrd="0" parTransId="{F36F2C3C-44AB-4D63-842A-AC532A1B77B2}" sibTransId="{21FD393D-E44C-4FB2-93E6-1024E0F1C1BB}"/>
    <dgm:cxn modelId="{7D02B2F7-84B8-4E68-B4E0-80E6FACC6EEC}" type="presOf" srcId="{6BC7AA5A-97AF-4A6F-AB6A-6C8A291E92AD}" destId="{941C3582-7E50-40A6-9FC8-594B53B08F81}" srcOrd="1" destOrd="0" presId="urn:microsoft.com/office/officeart/2005/8/layout/equation2"/>
    <dgm:cxn modelId="{0A0A3F0C-8E96-418D-BE3C-E91B9E9C4585}" srcId="{CE84523E-59F8-4C71-9441-2B282E1B5503}" destId="{F20ACA62-AA2E-473B-9EC3-9010E4FA8946}" srcOrd="2" destOrd="0" parTransId="{92DC085E-676B-4D4D-9072-9EE787E163E6}" sibTransId="{30C3E5B5-DD98-4068-AD8A-51994E470273}"/>
    <dgm:cxn modelId="{6988C28F-7663-42DF-B7BD-27FDF0C53DB4}" type="presOf" srcId="{21FD393D-E44C-4FB2-93E6-1024E0F1C1BB}" destId="{423FA4C2-C0BB-43BC-9778-4E446430581A}" srcOrd="0" destOrd="0" presId="urn:microsoft.com/office/officeart/2005/8/layout/equation2"/>
    <dgm:cxn modelId="{DDFC24A5-F00B-4491-96E0-E40B1234BFED}" type="presOf" srcId="{8D9F5DC1-031D-45E5-9854-E5B9B51F0F35}" destId="{CF9DA6DD-A260-4B57-92B1-4F9F716CFDA8}" srcOrd="0" destOrd="0" presId="urn:microsoft.com/office/officeart/2005/8/layout/equation2"/>
    <dgm:cxn modelId="{3E8D9F6F-2AAA-4B97-A929-C11C24E7DC9B}" type="presOf" srcId="{6BC7AA5A-97AF-4A6F-AB6A-6C8A291E92AD}" destId="{D6317448-6BE3-4F94-BB0E-BF1D169B0555}" srcOrd="0" destOrd="0" presId="urn:microsoft.com/office/officeart/2005/8/layout/equation2"/>
    <dgm:cxn modelId="{582C3012-CAA6-4C37-924D-3A7F82B5E212}" srcId="{CE84523E-59F8-4C71-9441-2B282E1B5503}" destId="{8D9F5DC1-031D-45E5-9854-E5B9B51F0F35}" srcOrd="1" destOrd="0" parTransId="{9D724F3D-3DEB-4ECC-B0F8-3E1E05A96CB5}" sibTransId="{6BC7AA5A-97AF-4A6F-AB6A-6C8A291E92AD}"/>
    <dgm:cxn modelId="{5317550C-D038-410F-8812-8690E9B37377}" type="presParOf" srcId="{DEC94F5C-6225-47D2-9136-7A0C1B3B9895}" destId="{FC3DF317-53BC-404E-92FE-55E7669F3FBC}" srcOrd="0" destOrd="0" presId="urn:microsoft.com/office/officeart/2005/8/layout/equation2"/>
    <dgm:cxn modelId="{B46912E3-455B-428E-80F2-89330F810C82}" type="presParOf" srcId="{FC3DF317-53BC-404E-92FE-55E7669F3FBC}" destId="{F079DF68-A44B-4B78-83D7-50F35EF49C20}" srcOrd="0" destOrd="0" presId="urn:microsoft.com/office/officeart/2005/8/layout/equation2"/>
    <dgm:cxn modelId="{3A6B0C5E-FA83-43CA-AA83-6A1BBA3B57FF}" type="presParOf" srcId="{FC3DF317-53BC-404E-92FE-55E7669F3FBC}" destId="{8B3E3870-C95D-43B7-A0A5-85DD694643A1}" srcOrd="1" destOrd="0" presId="urn:microsoft.com/office/officeart/2005/8/layout/equation2"/>
    <dgm:cxn modelId="{436A9E6C-AA53-4E78-AFA3-3CD53D51057D}" type="presParOf" srcId="{FC3DF317-53BC-404E-92FE-55E7669F3FBC}" destId="{423FA4C2-C0BB-43BC-9778-4E446430581A}" srcOrd="2" destOrd="0" presId="urn:microsoft.com/office/officeart/2005/8/layout/equation2"/>
    <dgm:cxn modelId="{EDE09C8D-3196-4BF7-88A5-7F6BF67BB9A8}" type="presParOf" srcId="{FC3DF317-53BC-404E-92FE-55E7669F3FBC}" destId="{F9BC0A57-F90A-471F-B8D5-DA17BF8EC193}" srcOrd="3" destOrd="0" presId="urn:microsoft.com/office/officeart/2005/8/layout/equation2"/>
    <dgm:cxn modelId="{369D06D2-9F2F-4F58-90D9-2C1580FA4AA1}" type="presParOf" srcId="{FC3DF317-53BC-404E-92FE-55E7669F3FBC}" destId="{CF9DA6DD-A260-4B57-92B1-4F9F716CFDA8}" srcOrd="4" destOrd="0" presId="urn:microsoft.com/office/officeart/2005/8/layout/equation2"/>
    <dgm:cxn modelId="{2E3D5FF4-2DCA-4A5B-8F10-565D4828FDA2}" type="presParOf" srcId="{DEC94F5C-6225-47D2-9136-7A0C1B3B9895}" destId="{D6317448-6BE3-4F94-BB0E-BF1D169B0555}" srcOrd="1" destOrd="0" presId="urn:microsoft.com/office/officeart/2005/8/layout/equation2"/>
    <dgm:cxn modelId="{5ED43467-EE40-424D-BF86-EA8E77F6BE5E}" type="presParOf" srcId="{D6317448-6BE3-4F94-BB0E-BF1D169B0555}" destId="{941C3582-7E50-40A6-9FC8-594B53B08F81}" srcOrd="0" destOrd="0" presId="urn:microsoft.com/office/officeart/2005/8/layout/equation2"/>
    <dgm:cxn modelId="{B4E67591-CBB0-44A5-8497-74A688977F11}" type="presParOf" srcId="{DEC94F5C-6225-47D2-9136-7A0C1B3B9895}" destId="{79AA0F97-BA8D-4D88-B379-5161F4F546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717-081C-4CAD-9C51-68F2D52AF251}">
      <dsp:nvSpPr>
        <dsp:cNvPr id="0" name=""/>
        <dsp:cNvSpPr/>
      </dsp:nvSpPr>
      <dsp:spPr>
        <a:xfrm>
          <a:off x="755575" y="0"/>
          <a:ext cx="5569818" cy="3616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91CC4F-CF6F-4299-94ED-520A25E4496C}">
      <dsp:nvSpPr>
        <dsp:cNvPr id="0" name=""/>
        <dsp:cNvSpPr/>
      </dsp:nvSpPr>
      <dsp:spPr>
        <a:xfrm>
          <a:off x="7039" y="1084852"/>
          <a:ext cx="2109159" cy="14464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Региональный оператор заключил договор транспортирования ТКО с единственным поставщиком (отсутствие заявок для участия в конкурентных процедурах)</a:t>
          </a: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77650" y="1155463"/>
        <a:ext cx="1967937" cy="1305248"/>
      </dsp:txXfrm>
    </dsp:sp>
    <dsp:sp modelId="{17361AAD-BE72-484D-B8DE-2A7EB738083B}">
      <dsp:nvSpPr>
        <dsp:cNvPr id="0" name=""/>
        <dsp:cNvSpPr/>
      </dsp:nvSpPr>
      <dsp:spPr>
        <a:xfrm>
          <a:off x="2210812" y="1117615"/>
          <a:ext cx="2109159" cy="14464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Перевозчик по договору заключал договоры субподряда в отношении большей части территорий, на которых образуются отходы (более 50%)</a:t>
          </a: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2281423" y="1188226"/>
        <a:ext cx="1967937" cy="1305248"/>
      </dsp:txXfrm>
    </dsp:sp>
    <dsp:sp modelId="{72F4C978-A153-4464-8204-1389E7035B94}">
      <dsp:nvSpPr>
        <dsp:cNvPr id="0" name=""/>
        <dsp:cNvSpPr/>
      </dsp:nvSpPr>
      <dsp:spPr>
        <a:xfrm>
          <a:off x="4427984" y="1115879"/>
          <a:ext cx="2109159" cy="14464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Стоимость перевозки 1 м3 отходов в рамках договора между </a:t>
          </a:r>
          <a:r>
            <a:rPr lang="ru-RU" sz="1100" kern="1200" dirty="0" err="1" smtClean="0">
              <a:latin typeface="Bahnschrift SemiLight Condensed" panose="020B0502040204020203" pitchFamily="34" charset="0"/>
            </a:rPr>
            <a:t>регоператором</a:t>
          </a:r>
          <a:r>
            <a:rPr lang="ru-RU" sz="1100" kern="1200" dirty="0" smtClean="0">
              <a:latin typeface="Bahnschrift SemiLight Condensed" panose="020B0502040204020203" pitchFamily="34" charset="0"/>
            </a:rPr>
            <a:t> и подрядчиком со стоимостью перевозки отходов, которые перевозятся субподрядными организациями, ПОЧТИ В 2 РАЗА превышает первоначально установленную  стоимость</a:t>
          </a: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4498595" y="1186490"/>
        <a:ext cx="1967937" cy="1305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4265D-9DF5-472F-BC29-E5576415B93C}">
      <dsp:nvSpPr>
        <dsp:cNvPr id="0" name=""/>
        <dsp:cNvSpPr/>
      </dsp:nvSpPr>
      <dsp:spPr>
        <a:xfrm>
          <a:off x="0" y="699698"/>
          <a:ext cx="2458344" cy="983337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0" y="699698"/>
        <a:ext cx="2212510" cy="983337"/>
      </dsp:txXfrm>
    </dsp:sp>
    <dsp:sp modelId="{B3ABCFFB-A62E-4B19-B740-B35D069F751B}">
      <dsp:nvSpPr>
        <dsp:cNvPr id="0" name=""/>
        <dsp:cNvSpPr/>
      </dsp:nvSpPr>
      <dsp:spPr>
        <a:xfrm>
          <a:off x="1969125" y="696463"/>
          <a:ext cx="2458344" cy="9833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Между РСО и ИП заключен договор об оказании услуг по </a:t>
          </a:r>
          <a:r>
            <a:rPr lang="ru-RU" sz="1100" kern="1200" dirty="0" smtClean="0">
              <a:latin typeface="Bahnschrift SemiLight Condensed" panose="020B0502040204020203" pitchFamily="34" charset="0"/>
            </a:rPr>
            <a:t>приему и переработке сточных вод</a:t>
          </a: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2460794" y="696463"/>
        <a:ext cx="1475007" cy="983337"/>
      </dsp:txXfrm>
    </dsp:sp>
    <dsp:sp modelId="{7C568F03-D0FE-4DE2-9A40-466408B6CCF5}">
      <dsp:nvSpPr>
        <dsp:cNvPr id="0" name=""/>
        <dsp:cNvSpPr/>
      </dsp:nvSpPr>
      <dsp:spPr>
        <a:xfrm>
          <a:off x="3935801" y="696463"/>
          <a:ext cx="2458344" cy="9833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Постановлением </a:t>
          </a:r>
          <a:r>
            <a:rPr lang="ru-RU" sz="1100" kern="1200" dirty="0" smtClean="0">
              <a:latin typeface="Bahnschrift SemiLight Condensed" panose="020B0502040204020203" pitchFamily="34" charset="0"/>
            </a:rPr>
            <a:t>Государственного комитета РТ по </a:t>
          </a:r>
          <a:r>
            <a:rPr lang="ru-RU" sz="1100" b="0" kern="1200" dirty="0" smtClean="0">
              <a:latin typeface="Bahnschrift SemiLight Condensed" panose="020B0502040204020203" pitchFamily="34" charset="0"/>
            </a:rPr>
            <a:t>тарифам </a:t>
          </a:r>
          <a:r>
            <a:rPr lang="ru-RU" sz="1100" b="0" kern="1200" dirty="0" smtClean="0">
              <a:latin typeface="Bahnschrift SemiLight Condensed" panose="020B0502040204020203" pitchFamily="34" charset="0"/>
            </a:rPr>
            <a:t>утвержден тариф для РСО на </a:t>
          </a:r>
          <a:r>
            <a:rPr lang="ru-RU" sz="1100" b="0" kern="1200" dirty="0" smtClean="0">
              <a:latin typeface="Bahnschrift SemiLight Condensed" panose="020B0502040204020203" pitchFamily="34" charset="0"/>
            </a:rPr>
            <a:t>услугу водоотведения</a:t>
          </a:r>
          <a:endParaRPr lang="ru-RU" sz="1100" b="0" kern="1200" dirty="0">
            <a:latin typeface="Bahnschrift SemiLight Condensed" panose="020B0502040204020203" pitchFamily="34" charset="0"/>
          </a:endParaRPr>
        </a:p>
      </dsp:txBody>
      <dsp:txXfrm>
        <a:off x="4427470" y="696463"/>
        <a:ext cx="1475007" cy="983337"/>
      </dsp:txXfrm>
    </dsp:sp>
    <dsp:sp modelId="{1706FCCC-6829-4DF2-A4A2-7AFBD5265D2E}">
      <dsp:nvSpPr>
        <dsp:cNvPr id="0" name=""/>
        <dsp:cNvSpPr/>
      </dsp:nvSpPr>
      <dsp:spPr>
        <a:xfrm>
          <a:off x="5902476" y="696463"/>
          <a:ext cx="2458344" cy="9833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ahnschrift SemiLight Condensed" panose="020B0502040204020203" pitchFamily="34" charset="0"/>
            </a:rPr>
            <a:t>Однако, РСО </a:t>
          </a:r>
          <a:r>
            <a:rPr lang="ru-RU" sz="1100" b="0" kern="1200" dirty="0" smtClean="0">
              <a:latin typeface="Bahnschrift SemiLight Condensed" panose="020B0502040204020203" pitchFamily="34" charset="0"/>
            </a:rPr>
            <a:t>самостоятельно</a:t>
          </a:r>
          <a:r>
            <a:rPr lang="ru-RU" sz="1100" b="1" kern="1200" dirty="0" smtClean="0">
              <a:latin typeface="Bahnschrift SemiLight Condensed" panose="020B0502040204020203" pitchFamily="34" charset="0"/>
            </a:rPr>
            <a:t> </a:t>
          </a:r>
          <a:r>
            <a:rPr lang="ru-RU" sz="1100" kern="1200" dirty="0" smtClean="0">
              <a:latin typeface="Bahnschrift SemiLight Condensed" panose="020B0502040204020203" pitchFamily="34" charset="0"/>
            </a:rPr>
            <a:t>определяло </a:t>
          </a:r>
          <a:r>
            <a:rPr lang="ru-RU" sz="1100" kern="1200" dirty="0" smtClean="0">
              <a:latin typeface="Bahnschrift SemiLight Condensed" panose="020B0502040204020203" pitchFamily="34" charset="0"/>
            </a:rPr>
            <a:t>стоимость переработки сточной жидкости, ввозимой сторонними организациями</a:t>
          </a:r>
          <a:endParaRPr lang="ru-RU" sz="1100" kern="1200" dirty="0">
            <a:latin typeface="Bahnschrift SemiLight Condensed" panose="020B0502040204020203" pitchFamily="34" charset="0"/>
          </a:endParaRPr>
        </a:p>
      </dsp:txBody>
      <dsp:txXfrm>
        <a:off x="6394145" y="696463"/>
        <a:ext cx="1475007" cy="98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97C9-D0AD-4031-ADF6-031CEEBE9AC1}">
      <dsp:nvSpPr>
        <dsp:cNvPr id="0" name=""/>
        <dsp:cNvSpPr/>
      </dsp:nvSpPr>
      <dsp:spPr>
        <a:xfrm>
          <a:off x="2847" y="512829"/>
          <a:ext cx="1958221" cy="19582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Light Condensed" panose="020B0502040204020203" pitchFamily="34" charset="0"/>
            </a:rPr>
            <a:t>Централизованная система водоотведения с последующим сбросом в водный объект</a:t>
          </a:r>
          <a:endParaRPr lang="ru-RU" sz="1600" kern="1200" dirty="0">
            <a:latin typeface="Bahnschrift SemiLight Condensed" panose="020B0502040204020203" pitchFamily="34" charset="0"/>
          </a:endParaRPr>
        </a:p>
      </dsp:txBody>
      <dsp:txXfrm>
        <a:off x="289622" y="799604"/>
        <a:ext cx="1384671" cy="1384671"/>
      </dsp:txXfrm>
    </dsp:sp>
    <dsp:sp modelId="{1E54E4B6-5DFA-4A9C-B697-5FCC142530B9}">
      <dsp:nvSpPr>
        <dsp:cNvPr id="0" name=""/>
        <dsp:cNvSpPr/>
      </dsp:nvSpPr>
      <dsp:spPr>
        <a:xfrm>
          <a:off x="2120076" y="924055"/>
          <a:ext cx="1135768" cy="1135768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Bahnschrift SemiLight Condensed" panose="020B0502040204020203" pitchFamily="34" charset="0"/>
          </a:endParaRPr>
        </a:p>
      </dsp:txBody>
      <dsp:txXfrm>
        <a:off x="2270622" y="1158023"/>
        <a:ext cx="834676" cy="667832"/>
      </dsp:txXfrm>
    </dsp:sp>
    <dsp:sp modelId="{F59718F5-DA6B-47BB-990D-73FAD8ECF677}">
      <dsp:nvSpPr>
        <dsp:cNvPr id="0" name=""/>
        <dsp:cNvSpPr/>
      </dsp:nvSpPr>
      <dsp:spPr>
        <a:xfrm>
          <a:off x="3414852" y="512829"/>
          <a:ext cx="1958221" cy="19582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Light Condensed" panose="020B0502040204020203" pitchFamily="34" charset="0"/>
            </a:rPr>
            <a:t>Водоотведение регулируемый вид деятельности</a:t>
          </a:r>
          <a:endParaRPr lang="ru-RU" sz="1600" kern="1200" dirty="0">
            <a:latin typeface="Bahnschrift SemiLight Condensed" panose="020B0502040204020203" pitchFamily="34" charset="0"/>
          </a:endParaRPr>
        </a:p>
      </dsp:txBody>
      <dsp:txXfrm>
        <a:off x="3701627" y="799604"/>
        <a:ext cx="1384671" cy="1384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E966B-1472-4513-B802-61680E129633}">
      <dsp:nvSpPr>
        <dsp:cNvPr id="0" name=""/>
        <dsp:cNvSpPr/>
      </dsp:nvSpPr>
      <dsp:spPr>
        <a:xfrm>
          <a:off x="0" y="75444"/>
          <a:ext cx="8229600" cy="3291840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D33239-68D2-4FFE-9CD5-3ADD8942CC65}">
      <dsp:nvSpPr>
        <dsp:cNvPr id="0" name=""/>
        <dsp:cNvSpPr/>
      </dsp:nvSpPr>
      <dsp:spPr>
        <a:xfrm>
          <a:off x="987552" y="627189"/>
          <a:ext cx="2715768" cy="161300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ahnschrift SemiLight Condensed" panose="020B0502040204020203" pitchFamily="34" charset="0"/>
            </a:rPr>
            <a:t>РСО неоднократно превышало допустимую продолжительность перерыва подачи горячей воды</a:t>
          </a:r>
          <a:endParaRPr lang="ru-RU" sz="2100" kern="1200" dirty="0">
            <a:latin typeface="Bahnschrift SemiLight Condensed" panose="020B0502040204020203" pitchFamily="34" charset="0"/>
          </a:endParaRPr>
        </a:p>
      </dsp:txBody>
      <dsp:txXfrm>
        <a:off x="987552" y="627189"/>
        <a:ext cx="2715768" cy="1613001"/>
      </dsp:txXfrm>
    </dsp:sp>
    <dsp:sp modelId="{0692F89E-E66D-49EC-9B18-22804C801F42}">
      <dsp:nvSpPr>
        <dsp:cNvPr id="0" name=""/>
        <dsp:cNvSpPr/>
      </dsp:nvSpPr>
      <dsp:spPr>
        <a:xfrm>
          <a:off x="4114800" y="1153883"/>
          <a:ext cx="3209544" cy="161300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ahnschrift SemiLight Condensed" panose="020B0502040204020203" pitchFamily="34" charset="0"/>
            </a:rPr>
            <a:t>Не осуществляло расчет за потребленный коммунальный ресурс со снижением размера платы на 0,15% за каждый час превышения</a:t>
          </a:r>
          <a:endParaRPr lang="ru-RU" sz="2100" kern="1200" dirty="0">
            <a:latin typeface="Bahnschrift SemiLight Condensed" panose="020B0502040204020203" pitchFamily="34" charset="0"/>
          </a:endParaRPr>
        </a:p>
      </dsp:txBody>
      <dsp:txXfrm>
        <a:off x="4114800" y="1153883"/>
        <a:ext cx="3209544" cy="1613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7E47-9B0E-492F-882E-41A02763A20C}">
      <dsp:nvSpPr>
        <dsp:cNvPr id="0" name=""/>
        <dsp:cNvSpPr/>
      </dsp:nvSpPr>
      <dsp:spPr>
        <a:xfrm>
          <a:off x="683137" y="0"/>
          <a:ext cx="7742228" cy="39310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18FF2-B3C1-4158-90D4-363D2C807B77}">
      <dsp:nvSpPr>
        <dsp:cNvPr id="0" name=""/>
        <dsp:cNvSpPr/>
      </dsp:nvSpPr>
      <dsp:spPr>
        <a:xfrm>
          <a:off x="2668" y="1179328"/>
          <a:ext cx="1606441" cy="157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ahnschrift Light SemiCondensed" panose="020B0502040204020203" pitchFamily="34" charset="0"/>
            </a:rPr>
            <a:t>ГАРАНТИРУЮЩИЙ ПОСТАВЩИК ЭЛЕКТРОЭНЕРГИИ</a:t>
          </a:r>
          <a:endParaRPr lang="ru-RU" sz="1000" kern="1200" dirty="0">
            <a:latin typeface="Bahnschrift Light SemiCondensed" panose="020B0502040204020203" pitchFamily="34" charset="0"/>
          </a:endParaRPr>
        </a:p>
      </dsp:txBody>
      <dsp:txXfrm>
        <a:off x="79428" y="1256088"/>
        <a:ext cx="1452921" cy="1418918"/>
      </dsp:txXfrm>
    </dsp:sp>
    <dsp:sp modelId="{7485DB70-A8A0-4438-B531-45C91A060674}">
      <dsp:nvSpPr>
        <dsp:cNvPr id="0" name=""/>
        <dsp:cNvSpPr/>
      </dsp:nvSpPr>
      <dsp:spPr>
        <a:xfrm>
          <a:off x="1876849" y="1179328"/>
          <a:ext cx="1606441" cy="157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latin typeface="Bahnschrift Light SemiCondensed" panose="020B0502040204020203" pitchFamily="34" charset="0"/>
            </a:rPr>
            <a:t>Плата за электрическую энергию учреждениям соц. </a:t>
          </a:r>
          <a:r>
            <a:rPr lang="ru-RU" sz="1000" b="0" kern="1200" dirty="0" smtClean="0">
              <a:latin typeface="Bahnschrift Light SemiCondensed" panose="020B0502040204020203" pitchFamily="34" charset="0"/>
            </a:rPr>
            <a:t>защиты – применение нерегулируемой цены</a:t>
          </a:r>
          <a:endParaRPr lang="ru-RU" sz="1000" b="0" kern="1200" dirty="0">
            <a:latin typeface="Bahnschrift Light SemiCondensed" panose="020B0502040204020203" pitchFamily="34" charset="0"/>
          </a:endParaRPr>
        </a:p>
      </dsp:txBody>
      <dsp:txXfrm>
        <a:off x="1953609" y="1256088"/>
        <a:ext cx="1452921" cy="1418918"/>
      </dsp:txXfrm>
    </dsp:sp>
    <dsp:sp modelId="{E17259F7-BECD-4635-9655-B0E076AE6601}">
      <dsp:nvSpPr>
        <dsp:cNvPr id="0" name=""/>
        <dsp:cNvSpPr/>
      </dsp:nvSpPr>
      <dsp:spPr>
        <a:xfrm>
          <a:off x="3751031" y="1179328"/>
          <a:ext cx="1606441" cy="157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ahnschrift Light SemiCondensed" panose="020B0502040204020203" pitchFamily="34" charset="0"/>
            </a:rPr>
            <a:t>Мероприятия по переоформлению статуса принадлежащих учреждениям соц. защиты зданий из нежилых в жилые</a:t>
          </a:r>
          <a:endParaRPr lang="ru-RU" sz="1000" kern="1200" dirty="0">
            <a:latin typeface="Bahnschrift Light SemiCondensed" panose="020B0502040204020203" pitchFamily="34" charset="0"/>
          </a:endParaRPr>
        </a:p>
      </dsp:txBody>
      <dsp:txXfrm>
        <a:off x="3827791" y="1256088"/>
        <a:ext cx="1452921" cy="1418918"/>
      </dsp:txXfrm>
    </dsp:sp>
    <dsp:sp modelId="{34C341EE-EA4F-48E8-BA2F-FFEB9C11C81D}">
      <dsp:nvSpPr>
        <dsp:cNvPr id="0" name=""/>
        <dsp:cNvSpPr/>
      </dsp:nvSpPr>
      <dsp:spPr>
        <a:xfrm>
          <a:off x="5625212" y="1179328"/>
          <a:ext cx="1606441" cy="157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ahnschrift Light SemiCondensed" panose="020B0502040204020203" pitchFamily="34" charset="0"/>
            </a:rPr>
            <a:t>Заключение с учреждениями доп. соглашений к договорам энергоснабжения об осуществлении расчетов по тарифу, установленному для населения</a:t>
          </a:r>
          <a:endParaRPr lang="ru-RU" sz="1000" kern="1200" dirty="0">
            <a:latin typeface="Bahnschrift Light SemiCondensed" panose="020B0502040204020203" pitchFamily="34" charset="0"/>
          </a:endParaRPr>
        </a:p>
      </dsp:txBody>
      <dsp:txXfrm>
        <a:off x="5701972" y="1256088"/>
        <a:ext cx="1452921" cy="1418918"/>
      </dsp:txXfrm>
    </dsp:sp>
    <dsp:sp modelId="{3E17595F-8A37-41DD-85C6-8D54DFF5FE03}">
      <dsp:nvSpPr>
        <dsp:cNvPr id="0" name=""/>
        <dsp:cNvSpPr/>
      </dsp:nvSpPr>
      <dsp:spPr>
        <a:xfrm>
          <a:off x="7499394" y="1179328"/>
          <a:ext cx="1606441" cy="157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ahnschrift Light SemiCondensed" panose="020B0502040204020203" pitchFamily="34" charset="0"/>
            </a:rPr>
            <a:t>Сокращение расходов учреждений соц. защиты на оплату потребленной </a:t>
          </a:r>
          <a:r>
            <a:rPr lang="ru-RU" sz="1000" b="0" kern="1200" dirty="0" smtClean="0">
              <a:latin typeface="Bahnschrift Light SemiCondensed" panose="020B0502040204020203" pitchFamily="34" charset="0"/>
            </a:rPr>
            <a:t>электроэнергии в 2022г. примерно в 2 раза </a:t>
          </a:r>
          <a:r>
            <a:rPr lang="ru-RU" sz="1000" kern="1200" dirty="0" smtClean="0">
              <a:latin typeface="Bahnschrift Light SemiCondensed" panose="020B0502040204020203" pitchFamily="34" charset="0"/>
            </a:rPr>
            <a:t>по сравнению с 2021г.</a:t>
          </a:r>
          <a:endParaRPr lang="ru-RU" sz="1000" kern="1200" dirty="0">
            <a:latin typeface="Bahnschrift Light SemiCondensed" panose="020B0502040204020203" pitchFamily="34" charset="0"/>
          </a:endParaRPr>
        </a:p>
      </dsp:txBody>
      <dsp:txXfrm>
        <a:off x="7576154" y="1256088"/>
        <a:ext cx="1452921" cy="1418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DF68-A44B-4B78-83D7-50F35EF49C20}">
      <dsp:nvSpPr>
        <dsp:cNvPr id="0" name=""/>
        <dsp:cNvSpPr/>
      </dsp:nvSpPr>
      <dsp:spPr>
        <a:xfrm>
          <a:off x="142890" y="2179"/>
          <a:ext cx="3543385" cy="138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ahnschrift SemiLight Condensed" panose="020B0502040204020203" pitchFamily="34" charset="0"/>
            </a:rPr>
            <a:t>Производитель металлоконструкций обратился в адрес сетевой организации с целью увеличения мощности существующего трансформатора</a:t>
          </a:r>
          <a:endParaRPr lang="ru-RU" sz="1400" kern="1200" dirty="0">
            <a:latin typeface="Bahnschrift SemiLight Condensed" panose="020B0502040204020203" pitchFamily="34" charset="0"/>
          </a:endParaRPr>
        </a:p>
      </dsp:txBody>
      <dsp:txXfrm>
        <a:off x="661807" y="204650"/>
        <a:ext cx="2505551" cy="977616"/>
      </dsp:txXfrm>
    </dsp:sp>
    <dsp:sp modelId="{423FA4C2-C0BB-43BC-9778-4E446430581A}">
      <dsp:nvSpPr>
        <dsp:cNvPr id="0" name=""/>
        <dsp:cNvSpPr/>
      </dsp:nvSpPr>
      <dsp:spPr>
        <a:xfrm>
          <a:off x="1513641" y="1497001"/>
          <a:ext cx="801883" cy="801883"/>
        </a:xfrm>
        <a:prstGeom prst="down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Bahnschrift SemiLight Condensed" panose="020B0502040204020203" pitchFamily="34" charset="0"/>
          </a:endParaRPr>
        </a:p>
      </dsp:txBody>
      <dsp:txXfrm>
        <a:off x="1714112" y="1497001"/>
        <a:ext cx="400941" cy="601412"/>
      </dsp:txXfrm>
    </dsp:sp>
    <dsp:sp modelId="{CF9DA6DD-A260-4B57-92B1-4F9F716CFDA8}">
      <dsp:nvSpPr>
        <dsp:cNvPr id="0" name=""/>
        <dsp:cNvSpPr/>
      </dsp:nvSpPr>
      <dsp:spPr>
        <a:xfrm>
          <a:off x="150978" y="2411148"/>
          <a:ext cx="3527210" cy="1382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ahnschrift SemiLight Condensed" panose="020B0502040204020203" pitchFamily="34" charset="0"/>
            </a:rPr>
            <a:t>Сетевая организация настаивала на условиях нового </a:t>
          </a:r>
          <a:r>
            <a:rPr lang="ru-RU" sz="1400" kern="1200" dirty="0" err="1" smtClean="0">
              <a:latin typeface="Bahnschrift SemiLight Condensed" panose="020B0502040204020203" pitchFamily="34" charset="0"/>
            </a:rPr>
            <a:t>техприсоединения</a:t>
          </a:r>
          <a:r>
            <a:rPr lang="ru-RU" sz="1400" kern="1200" dirty="0" smtClean="0">
              <a:latin typeface="Bahnschrift SemiLight Condensed" panose="020B0502040204020203" pitchFamily="34" charset="0"/>
            </a:rPr>
            <a:t> посредством строительства нового трансформатора </a:t>
          </a:r>
          <a:endParaRPr lang="ru-RU" sz="1400" kern="1200" dirty="0">
            <a:latin typeface="Bahnschrift SemiLight Condensed" panose="020B0502040204020203" pitchFamily="34" charset="0"/>
          </a:endParaRPr>
        </a:p>
      </dsp:txBody>
      <dsp:txXfrm>
        <a:off x="667526" y="2613619"/>
        <a:ext cx="2494114" cy="977616"/>
      </dsp:txXfrm>
    </dsp:sp>
    <dsp:sp modelId="{D6317448-6BE3-4F94-BB0E-BF1D169B0555}">
      <dsp:nvSpPr>
        <dsp:cNvPr id="0" name=""/>
        <dsp:cNvSpPr/>
      </dsp:nvSpPr>
      <dsp:spPr>
        <a:xfrm rot="21563398">
          <a:off x="3875425" y="1617773"/>
          <a:ext cx="401043" cy="514311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Bahnschrift SemiLight Condensed" panose="020B0502040204020203" pitchFamily="34" charset="0"/>
          </a:endParaRPr>
        </a:p>
      </dsp:txBody>
      <dsp:txXfrm>
        <a:off x="3875428" y="1721275"/>
        <a:ext cx="280730" cy="308587"/>
      </dsp:txXfrm>
    </dsp:sp>
    <dsp:sp modelId="{79AA0F97-BA8D-4D88-B379-5161F4F5466F}">
      <dsp:nvSpPr>
        <dsp:cNvPr id="0" name=""/>
        <dsp:cNvSpPr/>
      </dsp:nvSpPr>
      <dsp:spPr>
        <a:xfrm>
          <a:off x="4442679" y="144029"/>
          <a:ext cx="4609642" cy="340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u="sng" kern="1200" dirty="0" smtClean="0">
              <a:latin typeface="Bahnschrift SemiLight Condensed" panose="020B0502040204020203" pitchFamily="34" charset="0"/>
            </a:rPr>
            <a:t>ПРЕДУПРЕЖДЕНИЕ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latin typeface="Bahnschrift SemiLight Condensed" panose="020B0502040204020203" pitchFamily="34" charset="0"/>
            </a:rPr>
            <a:t>в отношении сетевой организации в связи с наличием признаков нарушения пункта 3 части 1 статьи 10 Закона о защите конкуренции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SemiLight Condensed" panose="020B0502040204020203" pitchFamily="34" charset="0"/>
            </a:rPr>
            <a:t>(сетевая организация исключила невыгодные условия договора и пересмотрела стоимость мероприятий по технологическому присоединению)</a:t>
          </a:r>
          <a:endParaRPr lang="ru-RU" sz="1700" kern="1200" dirty="0">
            <a:latin typeface="Bahnschrift SemiLight Condensed" panose="020B0502040204020203" pitchFamily="34" charset="0"/>
          </a:endParaRPr>
        </a:p>
      </dsp:txBody>
      <dsp:txXfrm>
        <a:off x="5117745" y="642666"/>
        <a:ext cx="3259510" cy="2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AAB3-49C4-48B0-BFA2-94B609F9EF7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5C2FA-EA22-48B8-8172-F052CE57A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79712" cy="5143500"/>
          </a:xfrm>
          <a:prstGeom prst="rect">
            <a:avLst/>
          </a:prstGeom>
          <a:solidFill>
            <a:srgbClr val="067082"/>
          </a:solidFill>
          <a:ln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15608" y="4731990"/>
            <a:ext cx="3528392" cy="2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518"/>
            <a:ext cx="3779787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35572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 Condensed" panose="020B0502040204020203" pitchFamily="34" charset="0"/>
              </a:rPr>
              <a:t>Практика Татарстанского УФАС России по контролю за ценообразованием в сфере оказания коммунальных услуг</a:t>
            </a:r>
            <a:endParaRPr lang="ru-RU" sz="2000" dirty="0" smtClean="0">
              <a:latin typeface="Bahnschrift SemiLigh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3719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02.11.2023г.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732959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cs typeface="Times New Roman" pitchFamily="18" charset="0"/>
              </a:rPr>
              <a:t>Заместитель руководителя </a:t>
            </a:r>
          </a:p>
          <a:p>
            <a:pPr algn="ctr">
              <a:defRPr/>
            </a:pPr>
            <a:r>
              <a:rPr lang="ru-RU" alt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cs typeface="Times New Roman" pitchFamily="18" charset="0"/>
              </a:rPr>
              <a:t>Управления Федеральной антимонопольной службы Республики Татарстан</a:t>
            </a:r>
          </a:p>
          <a:p>
            <a:pPr algn="ctr">
              <a:defRPr/>
            </a:pPr>
            <a:endParaRPr lang="ru-RU" altLang="ru-RU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Light Condensed" panose="020B0502040204020203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 Condensed" panose="020B0502040204020203" pitchFamily="34" charset="0"/>
                <a:cs typeface="Times New Roman" pitchFamily="18" charset="0"/>
              </a:rPr>
              <a:t> Розенталь Андрей Николаевич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276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Контроль ценообразования </a:t>
            </a:r>
            <a:r>
              <a:rPr lang="ru-RU" sz="2400" dirty="0" smtClean="0">
                <a:solidFill>
                  <a:srgbClr val="333333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333333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сфере оказания коммунальных услуг является одной из приоритетных задач </a:t>
            </a:r>
            <a:r>
              <a:rPr lang="ru-RU" sz="2400" dirty="0" smtClean="0">
                <a:solidFill>
                  <a:srgbClr val="333333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Федеральной </a:t>
            </a:r>
            <a:r>
              <a:rPr lang="ru-RU" sz="2400" dirty="0">
                <a:solidFill>
                  <a:srgbClr val="333333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антимонопольной службы и ее территориальных органов.</a:t>
            </a:r>
            <a:endParaRPr lang="ru-RU" sz="2000" dirty="0">
              <a:effectLst/>
              <a:latin typeface="Bahnschrift SemiLigh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8" name="Picture 8" descr="Ценообразование MSP: какая модель ценообразования вам подходит? |  Руководство по ценообразованию для управляемых ИТ-служ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1" y="2859782"/>
            <a:ext cx="40415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кие услуги относятся к жилищным, а какие к коммунальным? - Официальный  сайт Администрации Санкт‑Петер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686"/>
            <a:ext cx="4092474" cy="22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944" y="123478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ОБРАЩЕНИЕ С ТВЕРДЫМИ КОММУНАЛЬНЫМИ ОТХОДАМИ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123478"/>
            <a:ext cx="7560840" cy="792088"/>
          </a:xfrm>
          <a:prstGeom prst="roundRect">
            <a:avLst/>
          </a:prstGeom>
          <a:noFill/>
          <a:ln>
            <a:solidFill>
              <a:srgbClr val="468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9344285"/>
              </p:ext>
            </p:extLst>
          </p:nvPr>
        </p:nvGraphicFramePr>
        <p:xfrm>
          <a:off x="0" y="915566"/>
          <a:ext cx="6552728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04248" y="1419622"/>
            <a:ext cx="2051720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Региональный оператор признан нарушившим Закон </a:t>
            </a:r>
            <a:r>
              <a:rPr lang="ru-RU" u="sng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о защите конкуренции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в части создания препятствий доступу на товарный рынок по оказанию 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услуг транспортирования ТКО</a:t>
            </a:r>
          </a:p>
          <a:p>
            <a:pPr algn="just">
              <a:spcAft>
                <a:spcPts val="0"/>
              </a:spcAft>
            </a:pPr>
            <a:endParaRPr lang="ru-RU" sz="1100" u="sng" kern="50" dirty="0">
              <a:latin typeface="Bahnschrift SemiLight Condensed" panose="020B0502040204020203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100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(предписание </a:t>
            </a:r>
            <a:r>
              <a:rPr lang="ru-RU" sz="1100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о прекращении нарушения, путем проведения торгов, которое было исполнено в 2023 </a:t>
            </a:r>
            <a:r>
              <a:rPr lang="ru-RU" sz="1100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году)</a:t>
            </a:r>
            <a:endParaRPr lang="ru-RU" sz="1100" kern="50" dirty="0">
              <a:effectLst/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910891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БОЛЕЕ 50 %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757003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×2 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21777"/>
              </p:ext>
            </p:extLst>
          </p:nvPr>
        </p:nvGraphicFramePr>
        <p:xfrm>
          <a:off x="698489" y="646330"/>
          <a:ext cx="836327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23478"/>
            <a:ext cx="6340591" cy="720081"/>
          </a:xfrm>
          <a:prstGeom prst="roundRect">
            <a:avLst/>
          </a:prstGeom>
          <a:noFill/>
          <a:ln>
            <a:solidFill>
              <a:srgbClr val="468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ВОДООТВЕДЕНИЕ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pic>
        <p:nvPicPr>
          <p:cNvPr id="1028" name="Picture 4" descr="Откачка септиков в Киеве и киевской области в Киеве. Хороший сервис и цена  у УСЛУГИ АССЕНИЗАТОРА В КИЕВЕ И ОБЛАСТИ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" y="1347614"/>
            <a:ext cx="1296144" cy="97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1956" y="2859782"/>
            <a:ext cx="216024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РСО признан 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нарушившим Закон </a:t>
            </a:r>
            <a:r>
              <a:rPr lang="ru-RU" u="sng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о защите конкуренции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в части 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нарушения порядка ценообразования</a:t>
            </a:r>
            <a:endParaRPr lang="ru-RU" sz="1100" kern="50" dirty="0">
              <a:effectLst/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5601118"/>
              </p:ext>
            </p:extLst>
          </p:nvPr>
        </p:nvGraphicFramePr>
        <p:xfrm>
          <a:off x="395536" y="2355726"/>
          <a:ext cx="5375921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Нарушение – Бесплатные иконки: безопасность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72" y="3939902"/>
            <a:ext cx="1288428" cy="12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88511" y="195486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ату за водоснабжение и водоотведение будут начислять по-новому -  Znamenka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299942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Дело </a:t>
            </a:r>
            <a:r>
              <a:rPr lang="ru-RU" u="sng" kern="50" dirty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в настоящий момент находится на </a:t>
            </a:r>
            <a:r>
              <a:rPr lang="ru-RU" u="sng" kern="50" dirty="0" smtClean="0">
                <a:latin typeface="Bahnschrift SemiLight Condensed" panose="020B0502040204020203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рассмотрении</a:t>
            </a:r>
            <a:endParaRPr lang="ru-RU" u="sng" kern="50" dirty="0">
              <a:latin typeface="Bahnschrift SemiLight Condensed" panose="020B0502040204020203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23478"/>
            <a:ext cx="6336704" cy="79208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ВОДОСНАБЖЕНИЕ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95129"/>
              </p:ext>
            </p:extLst>
          </p:nvPr>
        </p:nvGraphicFramePr>
        <p:xfrm>
          <a:off x="395536" y="1149923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9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187" y="105205"/>
            <a:ext cx="6696744" cy="738353"/>
          </a:xfrm>
          <a:prstGeom prst="roundRect">
            <a:avLst/>
          </a:prstGeom>
          <a:noFill/>
          <a:ln>
            <a:solidFill>
              <a:srgbClr val="468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ЭЛЕКТРОЭНЕРГЕТИКА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873378"/>
              </p:ext>
            </p:extLst>
          </p:nvPr>
        </p:nvGraphicFramePr>
        <p:xfrm>
          <a:off x="35496" y="1212404"/>
          <a:ext cx="9108504" cy="393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Розничный Рынок Электроэнергии: Просто и Понятн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5846"/>
            <a:ext cx="1440160" cy="73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Управление Федеральной Антимонопольной Службы России по Республике Татарст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168271"/>
            <a:ext cx="801034" cy="8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АО «Татэнергосбыт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24" y="1414037"/>
            <a:ext cx="779512" cy="7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Министерство труда, занятости и социальной защиты Республики Татарста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1453331"/>
            <a:ext cx="1250975" cy="7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764016" y="4286676"/>
            <a:ext cx="192360" cy="56422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450173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В 2 РАЗА</a:t>
            </a:r>
            <a:endParaRPr lang="ru-RU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88511" y="195486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3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23478"/>
            <a:ext cx="6624736" cy="720080"/>
          </a:xfrm>
          <a:prstGeom prst="roundRect">
            <a:avLst/>
          </a:prstGeom>
          <a:noFill/>
          <a:ln>
            <a:solidFill>
              <a:srgbClr val="468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ЭЛЕКТРОЭНЕРГЕТИКА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7750121"/>
              </p:ext>
            </p:extLst>
          </p:nvPr>
        </p:nvGraphicFramePr>
        <p:xfrm>
          <a:off x="-25591" y="1131590"/>
          <a:ext cx="9268344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Увеличение мощности электронного трансформатора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5766"/>
            <a:ext cx="1392546" cy="7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монт и замена трансформаторов тока - заказать услугу в Екатеринбурге по  выгодной це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08508"/>
            <a:ext cx="1117600" cy="69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894412" y="4177734"/>
            <a:ext cx="14401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42967" y="4177734"/>
            <a:ext cx="19511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Bahnschrift SemiCondensed" panose="020B0502040204020203" pitchFamily="34" charset="0"/>
              </a:rPr>
              <a:t>СТОИМОСТЬ СНИЗИЛАСЬ</a:t>
            </a:r>
          </a:p>
          <a:p>
            <a:r>
              <a:rPr lang="ru-RU" sz="1400" b="1" i="1" dirty="0" smtClean="0">
                <a:latin typeface="Bahnschrift SemiCondensed" panose="020B0502040204020203" pitchFamily="34" charset="0"/>
              </a:rPr>
              <a:t>ПОЧТИ В 10 РАЗ </a:t>
            </a:r>
          </a:p>
          <a:p>
            <a:endParaRPr lang="ru-RU" sz="1400" b="1" i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8511" y="195486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90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ande\Desktop\Работа\ФАС\26.07.2021 30.07.2021\Преза2\Страницы для 2 й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407</Words>
  <Application>Microsoft Office PowerPoint</Application>
  <PresentationFormat>Экран (16:9)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Bahnschrift Light SemiCondensed</vt:lpstr>
      <vt:lpstr>Bahnschrift SemiCondensed</vt:lpstr>
      <vt:lpstr>Bahnschrift SemiLight Condensed</vt:lpstr>
      <vt:lpstr>Bahnschrift SemiLight SemiConde</vt:lpstr>
      <vt:lpstr>Calibri</vt:lpstr>
      <vt:lpstr>Myriad Pro</vt:lpstr>
      <vt:lpstr>Times New Roman</vt:lpstr>
      <vt:lpstr>Тема Office</vt:lpstr>
      <vt:lpstr>Презентация PowerPoint</vt:lpstr>
      <vt:lpstr>Презентация PowerPoint</vt:lpstr>
      <vt:lpstr>ОБРАЩЕНИЕ С ТВЕРДЫМИ КОММУНАЛЬНЫМИ ОТХОДАМИ</vt:lpstr>
      <vt:lpstr>ВОДООТВЕДЕНИЕ</vt:lpstr>
      <vt:lpstr>ВОДОСНАБЖЕНИЕ</vt:lpstr>
      <vt:lpstr>ЭЛЕКТРОЭНЕРГЕТИКА</vt:lpstr>
      <vt:lpstr>ЭЛЕКТРОЭНЕРГЕТИКА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 Nosov</dc:creator>
  <cp:lastModifiedBy>Насретдинова Дина Зиннуровна</cp:lastModifiedBy>
  <cp:revision>195</cp:revision>
  <dcterms:created xsi:type="dcterms:W3CDTF">2021-09-13T08:59:09Z</dcterms:created>
  <dcterms:modified xsi:type="dcterms:W3CDTF">2023-10-31T07:42:37Z</dcterms:modified>
</cp:coreProperties>
</file>